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Lst>
  <p:sldSz cy="5143500" cx="9144000"/>
  <p:notesSz cx="6858000" cy="9144000"/>
  <p:embeddedFontLst>
    <p:embeddedFont>
      <p:font typeface="Helvetica Neue"/>
      <p:regular r:id="rId77"/>
      <p:bold r:id="rId78"/>
      <p:italic r:id="rId79"/>
      <p:boldItalic r:id="rId80"/>
    </p:embeddedFont>
    <p:embeddedFont>
      <p:font typeface="Helvetica Neue Light"/>
      <p:regular r:id="rId81"/>
      <p:bold r:id="rId82"/>
      <p:italic r:id="rId83"/>
      <p:boldItalic r:id="rId84"/>
    </p:embeddedFont>
    <p:embeddedFont>
      <p:font typeface="DM Sans"/>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HelveticaNeueLight-boldItalic.fntdata"/><Relationship Id="rId83" Type="http://schemas.openxmlformats.org/officeDocument/2006/relationships/font" Target="fonts/HelveticaNeueLight-italic.fntdata"/><Relationship Id="rId42" Type="http://schemas.openxmlformats.org/officeDocument/2006/relationships/slide" Target="slides/slide37.xml"/><Relationship Id="rId86" Type="http://schemas.openxmlformats.org/officeDocument/2006/relationships/font" Target="fonts/DMSans-bold.fntdata"/><Relationship Id="rId41" Type="http://schemas.openxmlformats.org/officeDocument/2006/relationships/slide" Target="slides/slide36.xml"/><Relationship Id="rId85" Type="http://schemas.openxmlformats.org/officeDocument/2006/relationships/font" Target="fonts/DMSans-regular.fntdata"/><Relationship Id="rId44" Type="http://schemas.openxmlformats.org/officeDocument/2006/relationships/slide" Target="slides/slide39.xml"/><Relationship Id="rId88" Type="http://schemas.openxmlformats.org/officeDocument/2006/relationships/font" Target="fonts/DMSans-boldItalic.fntdata"/><Relationship Id="rId43" Type="http://schemas.openxmlformats.org/officeDocument/2006/relationships/slide" Target="slides/slide38.xml"/><Relationship Id="rId87" Type="http://schemas.openxmlformats.org/officeDocument/2006/relationships/font" Target="fonts/DMSans-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HelveticaNeue-boldItalic.fntdata"/><Relationship Id="rId82" Type="http://schemas.openxmlformats.org/officeDocument/2006/relationships/font" Target="fonts/HelveticaNeueLight-bold.fntdata"/><Relationship Id="rId81" Type="http://schemas.openxmlformats.org/officeDocument/2006/relationships/font" Target="fonts/HelveticaNeue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HelveticaNeue-regular.fntdata"/><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HelveticaNeue-italic.fntdata"/><Relationship Id="rId34" Type="http://schemas.openxmlformats.org/officeDocument/2006/relationships/slide" Target="slides/slide29.xml"/><Relationship Id="rId78" Type="http://schemas.openxmlformats.org/officeDocument/2006/relationships/font" Target="fonts/HelveticaNeue-bold.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404989887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404989887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404989887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404989887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404989887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404989887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latin typeface="DM Sans"/>
                <a:ea typeface="DM Sans"/>
                <a:cs typeface="DM Sans"/>
                <a:sym typeface="DM Sans"/>
              </a:rPr>
              <a:t>Profesor/a: </a:t>
            </a:r>
            <a:r>
              <a:rPr lang="es-419">
                <a:latin typeface="DM Sans"/>
                <a:ea typeface="DM Sans"/>
                <a:cs typeface="DM Sans"/>
                <a:sym typeface="DM Sans"/>
              </a:rPr>
              <a:t>mostrar en vivo el tema</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en vivo el tema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en vivo el tema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en vivo el tema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en vivo el tema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en vivo el tema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en vivo el tema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en vivo el tema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Cada alumno deberá realizar la actividad de manera individual. El docente deberá hacer una puesta en común</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expresiones = [1 == 1, 1 &lt; =0]</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La respuesta que se espera que escriban es:</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resultados = [True, False]</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Correspondiendo True al resultado de 1==1 y False al de 1&lt;0, es decir, los resultados deben concordar con las posiciones de las expresiones, siendo resultados[0] la respuesta a la expresión expresiones[0].</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4049898879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4049898879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Cada alumno deberá realizar la actividad de manera individual. El docente deberá hacer una puesta en común</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expresiones = [1 == 1, 1 &lt; =0]</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La respuesta que se espera que escriban es:</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resultados = [True, False]</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Correspondiendo True al resultado de 1==1 y False al de 1&lt;0, es decir, los resultados deben concordar con las posiciones de las expresiones, siendo resultados[0] la respuesta a la expresión expresiones[0].</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404989887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404989887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en vivo el tema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en vivo el tema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en vivo el tema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en vivo el tema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latin typeface="DM Sans"/>
                <a:ea typeface="DM Sans"/>
                <a:cs typeface="DM Sans"/>
                <a:sym typeface="DM Sans"/>
              </a:rPr>
              <a:t>Profesor/a:</a:t>
            </a:r>
            <a:r>
              <a:rPr lang="es-419">
                <a:latin typeface="DM Sans"/>
                <a:ea typeface="DM Sans"/>
                <a:cs typeface="DM Sans"/>
                <a:sym typeface="DM Sans"/>
              </a:rPr>
              <a:t> </a:t>
            </a:r>
            <a:r>
              <a:rPr lang="es-419">
                <a:latin typeface="DM Sans"/>
                <a:ea typeface="DM Sans"/>
                <a:cs typeface="DM Sans"/>
                <a:sym typeface="DM Sans"/>
              </a:rPr>
              <a:t>Explicar con los siguientes ejemplos:</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True and True</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True and False</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False and True</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False and False</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a = 13</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a &gt; 10 and a &lt; 20</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en vivo el tema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en vivo el tema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en vivo el tema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rPr>
              <a:t>Profesor/a:</a:t>
            </a:r>
            <a:r>
              <a:rPr lang="es-419">
                <a:solidFill>
                  <a:schemeClr val="dk1"/>
                </a:solidFill>
              </a:rPr>
              <a:t> explicar a partir del siguiente e</a:t>
            </a:r>
            <a:r>
              <a:rPr lang="es-419">
                <a:solidFill>
                  <a:schemeClr val="dk1"/>
                </a:solidFill>
              </a:rPr>
              <a:t>jemplo práctico: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rPr>
              <a:t>salida = “SALIR”</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rPr>
              <a:t>salida == “EXIT” or salida == “FIN” or salida == “SALIR”</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rPr>
              <a:t>p = “Python”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rPr>
              <a:t>p[0] == “P” or p[0] == “p”</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en vivo el tema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en vivo el tema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4049898879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14049898879_0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4f5d55e094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4f5d55e094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404989887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404989887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4049898879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4049898879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404989887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404989887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latin typeface="DM Sans"/>
                <a:ea typeface="DM Sans"/>
                <a:cs typeface="DM Sans"/>
                <a:sym typeface="DM Sans"/>
              </a:rPr>
              <a:t>Profesor/a:</a:t>
            </a:r>
            <a:r>
              <a:rPr lang="es-419">
                <a:latin typeface="DM Sans"/>
                <a:ea typeface="DM Sans"/>
                <a:cs typeface="DM Sans"/>
                <a:sym typeface="DM Sans"/>
              </a:rPr>
              <a:t> mostrar en vivo el ejemplo.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f5d55e09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4f5d55e0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a ** b / 3**a / a * b &gt;= 15 and not (a%b**2) != 0</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a ** b / 3**a / a * b &gt;= 15 and not 15 != 0</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129746337890625 - 14348907 / a * b &gt;= 15 and not 15 != 0</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129746337890625 - 14348907 /180 &gt;= 15 and not 15 != 0</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129746337890625 / 79716.15 &gt;= 15 and not 15 != 0</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1627604166.66 &gt;= 15 and not 15 != 0</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True and not True</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True and False</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False</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4049898879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4049898879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latin typeface="DM Sans"/>
                <a:ea typeface="DM Sans"/>
                <a:cs typeface="DM Sans"/>
                <a:sym typeface="DM Sans"/>
              </a:rPr>
              <a:t>Profesor/a: </a:t>
            </a:r>
            <a:r>
              <a:rPr lang="es-419">
                <a:latin typeface="DM Sans"/>
                <a:ea typeface="DM Sans"/>
                <a:cs typeface="DM Sans"/>
                <a:sym typeface="DM Sans"/>
              </a:rPr>
              <a:t>Mostrar en vivo  ejemplos de suma en asignación</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en vivo  ejemplos de resta en asignación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en vivo  ejemplos de producto en asignación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en vivo  ejemplos de división en asignación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404989887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404989887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en vivo  ejemplos de un módulo en asignación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en vivo  ejemplos de potencia en asignación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36" name="Shape 36"/>
        <p:cNvGrpSpPr/>
        <p:nvPr/>
      </p:nvGrpSpPr>
      <p:grpSpPr>
        <a:xfrm>
          <a:off x="0" y="0"/>
          <a:ext cx="0" cy="0"/>
          <a:chOff x="0" y="0"/>
          <a:chExt cx="0" cy="0"/>
        </a:xfrm>
      </p:grpSpPr>
      <p:pic>
        <p:nvPicPr>
          <p:cNvPr id="37" name="Google Shape;37;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5">
    <p:spTree>
      <p:nvGrpSpPr>
        <p:cNvPr id="38" name="Shape 38"/>
        <p:cNvGrpSpPr/>
        <p:nvPr/>
      </p:nvGrpSpPr>
      <p:grpSpPr>
        <a:xfrm>
          <a:off x="0" y="0"/>
          <a:ext cx="0" cy="0"/>
          <a:chOff x="0" y="0"/>
          <a:chExt cx="0" cy="0"/>
        </a:xfrm>
      </p:grpSpPr>
      <p:pic>
        <p:nvPicPr>
          <p:cNvPr id="39" name="Google Shape;39;p1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1">
  <p:cSld name="SECTION_HEADER_1_1_1_2">
    <p:bg>
      <p:bgPr>
        <a:blipFill>
          <a:blip r:embed="rId2">
            <a:alphaModFix/>
          </a:blip>
          <a:stretch>
            <a:fillRect/>
          </a:stretch>
        </a:blipFill>
      </p:bgPr>
    </p:bg>
    <p:spTree>
      <p:nvGrpSpPr>
        <p:cNvPr id="40" name="Shape 40"/>
        <p:cNvGrpSpPr/>
        <p:nvPr/>
      </p:nvGrpSpPr>
      <p:grpSpPr>
        <a:xfrm>
          <a:off x="0" y="0"/>
          <a:ext cx="0" cy="0"/>
          <a:chOff x="0" y="0"/>
          <a:chExt cx="0" cy="0"/>
        </a:xfrm>
      </p:grpSpPr>
      <p:pic>
        <p:nvPicPr>
          <p:cNvPr id="41" name="Google Shape;41;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2">
  <p:cSld name="SECTION_HEADER_1_1_1_1_1_1_1_1_4">
    <p:spTree>
      <p:nvGrpSpPr>
        <p:cNvPr id="42" name="Shape 42"/>
        <p:cNvGrpSpPr/>
        <p:nvPr/>
      </p:nvGrpSpPr>
      <p:grpSpPr>
        <a:xfrm>
          <a:off x="0" y="0"/>
          <a:ext cx="0" cy="0"/>
          <a:chOff x="0" y="0"/>
          <a:chExt cx="0" cy="0"/>
        </a:xfrm>
      </p:grpSpPr>
      <p:pic>
        <p:nvPicPr>
          <p:cNvPr id="43" name="Google Shape;43;p1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 name="Google Shape;46;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47" name="Google Shape;4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48" name="Shape 48"/>
        <p:cNvGrpSpPr/>
        <p:nvPr/>
      </p:nvGrpSpPr>
      <p:grpSpPr>
        <a:xfrm>
          <a:off x="0" y="0"/>
          <a:ext cx="0" cy="0"/>
          <a:chOff x="0" y="0"/>
          <a:chExt cx="0" cy="0"/>
        </a:xfrm>
      </p:grpSpPr>
      <p:sp>
        <p:nvSpPr>
          <p:cNvPr id="49" name="Google Shape;49;p1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7"/>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 name="Google Shape;51;p1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4" name="Shape 54"/>
        <p:cNvGrpSpPr/>
        <p:nvPr/>
      </p:nvGrpSpPr>
      <p:grpSpPr>
        <a:xfrm>
          <a:off x="0" y="0"/>
          <a:ext cx="0" cy="0"/>
          <a:chOff x="0" y="0"/>
          <a:chExt cx="0" cy="0"/>
        </a:xfrm>
      </p:grpSpPr>
      <p:sp>
        <p:nvSpPr>
          <p:cNvPr id="55" name="Google Shape;55;p18"/>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8"/>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57" name="Google Shape;57;p1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60" name="Shape 60"/>
        <p:cNvGrpSpPr/>
        <p:nvPr/>
      </p:nvGrpSpPr>
      <p:grpSpPr>
        <a:xfrm>
          <a:off x="0" y="0"/>
          <a:ext cx="0" cy="0"/>
          <a:chOff x="0" y="0"/>
          <a:chExt cx="0" cy="0"/>
        </a:xfrm>
      </p:grpSpPr>
      <p:sp>
        <p:nvSpPr>
          <p:cNvPr id="61" name="Google Shape;61;p1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9"/>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3" name="Google Shape;63;p19"/>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4" name="Google Shape;64;p1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67" name="Shape 67"/>
        <p:cNvGrpSpPr/>
        <p:nvPr/>
      </p:nvGrpSpPr>
      <p:grpSpPr>
        <a:xfrm>
          <a:off x="0" y="0"/>
          <a:ext cx="0" cy="0"/>
          <a:chOff x="0" y="0"/>
          <a:chExt cx="0" cy="0"/>
        </a:xfrm>
      </p:grpSpPr>
      <p:sp>
        <p:nvSpPr>
          <p:cNvPr id="68" name="Google Shape;68;p20"/>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0"/>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70" name="Google Shape;70;p20"/>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 name="Google Shape;71;p20"/>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72" name="Google Shape;72;p20"/>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3" name="Google Shape;73;p2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76" name="Shape 76"/>
        <p:cNvGrpSpPr/>
        <p:nvPr/>
      </p:nvGrpSpPr>
      <p:grpSpPr>
        <a:xfrm>
          <a:off x="0" y="0"/>
          <a:ext cx="0" cy="0"/>
          <a:chOff x="0" y="0"/>
          <a:chExt cx="0" cy="0"/>
        </a:xfrm>
      </p:grpSpPr>
      <p:sp>
        <p:nvSpPr>
          <p:cNvPr id="77" name="Google Shape;77;p2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81" name="Shape 81"/>
        <p:cNvGrpSpPr/>
        <p:nvPr/>
      </p:nvGrpSpPr>
      <p:grpSpPr>
        <a:xfrm>
          <a:off x="0" y="0"/>
          <a:ext cx="0" cy="0"/>
          <a:chOff x="0" y="0"/>
          <a:chExt cx="0" cy="0"/>
        </a:xfrm>
      </p:grpSpPr>
      <p:sp>
        <p:nvSpPr>
          <p:cNvPr id="82" name="Google Shape;82;p2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85" name="Shape 85"/>
        <p:cNvGrpSpPr/>
        <p:nvPr/>
      </p:nvGrpSpPr>
      <p:grpSpPr>
        <a:xfrm>
          <a:off x="0" y="0"/>
          <a:ext cx="0" cy="0"/>
          <a:chOff x="0" y="0"/>
          <a:chExt cx="0" cy="0"/>
        </a:xfrm>
      </p:grpSpPr>
      <p:sp>
        <p:nvSpPr>
          <p:cNvPr id="86" name="Google Shape;86;p23"/>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3"/>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88" name="Google Shape;88;p23"/>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89" name="Google Shape;89;p2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92" name="Shape 92"/>
        <p:cNvGrpSpPr/>
        <p:nvPr/>
      </p:nvGrpSpPr>
      <p:grpSpPr>
        <a:xfrm>
          <a:off x="0" y="0"/>
          <a:ext cx="0" cy="0"/>
          <a:chOff x="0" y="0"/>
          <a:chExt cx="0" cy="0"/>
        </a:xfrm>
      </p:grpSpPr>
      <p:sp>
        <p:nvSpPr>
          <p:cNvPr id="93" name="Google Shape;93;p24"/>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4"/>
          <p:cNvSpPr/>
          <p:nvPr>
            <p:ph idx="2" type="pic"/>
          </p:nvPr>
        </p:nvSpPr>
        <p:spPr>
          <a:xfrm>
            <a:off x="3887391" y="740569"/>
            <a:ext cx="4629300" cy="3655200"/>
          </a:xfrm>
          <a:prstGeom prst="rect">
            <a:avLst/>
          </a:prstGeom>
          <a:noFill/>
          <a:ln>
            <a:noFill/>
          </a:ln>
        </p:spPr>
      </p:sp>
      <p:sp>
        <p:nvSpPr>
          <p:cNvPr id="95" name="Google Shape;95;p24"/>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96" name="Google Shape;96;p2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99" name="Shape 99"/>
        <p:cNvGrpSpPr/>
        <p:nvPr/>
      </p:nvGrpSpPr>
      <p:grpSpPr>
        <a:xfrm>
          <a:off x="0" y="0"/>
          <a:ext cx="0" cy="0"/>
          <a:chOff x="0" y="0"/>
          <a:chExt cx="0" cy="0"/>
        </a:xfrm>
      </p:grpSpPr>
      <p:sp>
        <p:nvSpPr>
          <p:cNvPr id="100" name="Google Shape;100;p2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5"/>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2" name="Google Shape;102;p2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05" name="Shape 105"/>
        <p:cNvGrpSpPr/>
        <p:nvPr/>
      </p:nvGrpSpPr>
      <p:grpSpPr>
        <a:xfrm>
          <a:off x="0" y="0"/>
          <a:ext cx="0" cy="0"/>
          <a:chOff x="0" y="0"/>
          <a:chExt cx="0" cy="0"/>
        </a:xfrm>
      </p:grpSpPr>
      <p:sp>
        <p:nvSpPr>
          <p:cNvPr id="106" name="Google Shape;106;p26"/>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6"/>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8" name="Google Shape;108;p2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2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2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11" name="Shape 111"/>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112" name="Shape 112"/>
        <p:cNvGrpSpPr/>
        <p:nvPr/>
      </p:nvGrpSpPr>
      <p:grpSpPr>
        <a:xfrm>
          <a:off x="0" y="0"/>
          <a:ext cx="0" cy="0"/>
          <a:chOff x="0" y="0"/>
          <a:chExt cx="0" cy="0"/>
        </a:xfrm>
      </p:grpSpPr>
      <p:pic>
        <p:nvPicPr>
          <p:cNvPr id="113" name="Google Shape;113;p2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_2">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1">
  <p:cSld name="SECTION_HEADER_1_1_1_1_1_1_3">
    <p:bg>
      <p:bgPr>
        <a:blipFill>
          <a:blip r:embed="rId2">
            <a:alphaModFix/>
          </a:blip>
          <a:stretch>
            <a:fillRect/>
          </a:stretch>
        </a:blipFill>
      </p:bgPr>
    </p:bg>
    <p:spTree>
      <p:nvGrpSpPr>
        <p:cNvPr id="116" name="Shape 116"/>
        <p:cNvGrpSpPr/>
        <p:nvPr/>
      </p:nvGrpSpPr>
      <p:grpSpPr>
        <a:xfrm>
          <a:off x="0" y="0"/>
          <a:ext cx="0" cy="0"/>
          <a:chOff x="0" y="0"/>
          <a:chExt cx="0" cy="0"/>
        </a:xfrm>
      </p:grpSpPr>
      <p:pic>
        <p:nvPicPr>
          <p:cNvPr id="117" name="Google Shape;117;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 name="Google Shape;21;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 name="Shape 22"/>
        <p:cNvGrpSpPr/>
        <p:nvPr/>
      </p:nvGrpSpPr>
      <p:grpSpPr>
        <a:xfrm>
          <a:off x="0" y="0"/>
          <a:ext cx="0" cy="0"/>
          <a:chOff x="0" y="0"/>
          <a:chExt cx="0" cy="0"/>
        </a:xfrm>
      </p:grpSpPr>
      <p:pic>
        <p:nvPicPr>
          <p:cNvPr id="23" name="Google Shape;23;p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6" name="Shape 26"/>
        <p:cNvGrpSpPr/>
        <p:nvPr/>
      </p:nvGrpSpPr>
      <p:grpSpPr>
        <a:xfrm>
          <a:off x="0" y="0"/>
          <a:ext cx="0" cy="0"/>
          <a:chOff x="0" y="0"/>
          <a:chExt cx="0" cy="0"/>
        </a:xfrm>
      </p:grpSpPr>
      <p:sp>
        <p:nvSpPr>
          <p:cNvPr id="27" name="Google Shape;27;p9"/>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9"/>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9" name="Google Shape;29;p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9.jpg"/><Relationship Id="rId4" Type="http://schemas.openxmlformats.org/officeDocument/2006/relationships/image" Target="../media/image37.png"/><Relationship Id="rId5"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9.jpg"/><Relationship Id="rId4" Type="http://schemas.openxmlformats.org/officeDocument/2006/relationships/image" Target="../media/image37.png"/><Relationship Id="rId5"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slide" Target="/ppt/slides/slide6.xml"/><Relationship Id="rId6" Type="http://schemas.openxmlformats.org/officeDocument/2006/relationships/slide" Target="/ppt/slides/slide4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51.gif"/><Relationship Id="rId5" Type="http://schemas.openxmlformats.org/officeDocument/2006/relationships/image" Target="../media/image67.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8.png"/><Relationship Id="rId4" Type="http://schemas.openxmlformats.org/officeDocument/2006/relationships/image" Target="../media/image51.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71.jpg"/><Relationship Id="rId4" Type="http://schemas.openxmlformats.org/officeDocument/2006/relationships/image" Target="../media/image37.png"/><Relationship Id="rId5"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71.jpg"/><Relationship Id="rId4" Type="http://schemas.openxmlformats.org/officeDocument/2006/relationships/image" Target="../media/image37.png"/><Relationship Id="rId5"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5.xml"/><Relationship Id="rId3" Type="http://schemas.openxmlformats.org/officeDocument/2006/relationships/hyperlink" Target="https://github.com/CoderContenidos/Python-V4" TargetMode="Externa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hyperlink" Target="https://github.com/CoderContenidos/Python-V4" TargetMode="External"/><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37.png"/><Relationship Id="rId4" Type="http://schemas.openxmlformats.org/officeDocument/2006/relationships/image" Target="../media/image4.png"/><Relationship Id="rId5" Type="http://schemas.openxmlformats.org/officeDocument/2006/relationships/image" Target="../media/image6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38.png"/><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60.png"/><Relationship Id="rId4" Type="http://schemas.openxmlformats.org/officeDocument/2006/relationships/hyperlink" Target="https://www.aprendeprogramando.es/cursos-online/python/sentencia-condicional/operadores-relacionales#:~:text=En%20programaci%C3%B3n%2C%20los%20operadores%20relacionales,contrario%20ser%C3%A1%20falsa%20(false)." TargetMode="External"/><Relationship Id="rId9" Type="http://schemas.openxmlformats.org/officeDocument/2006/relationships/hyperlink" Target="https://entrenamiento-python-basico.readthedocs.io/es/latest/leccion3/operadores_asignaciones.html" TargetMode="External"/><Relationship Id="rId5" Type="http://schemas.openxmlformats.org/officeDocument/2006/relationships/hyperlink" Target="https://entrenamiento-python-basico.readthedocs.io/es/latest/leccion3/tipo_booleanos.html" TargetMode="External"/><Relationship Id="rId6" Type="http://schemas.openxmlformats.org/officeDocument/2006/relationships/hyperlink" Target="https://www.aprendeprogramando.es/cursos-online/python/sentencia-condicional/operadores-logicos" TargetMode="External"/><Relationship Id="rId7" Type="http://schemas.openxmlformats.org/officeDocument/2006/relationships/hyperlink" Target="https://www.freecodecamp.org/espanol/news/operadores-basicos-en-python-con-ejemplos/" TargetMode="External"/><Relationship Id="rId8" Type="http://schemas.openxmlformats.org/officeDocument/2006/relationships/hyperlink" Target="https://entrenamiento-python-basico.readthedocs.io/es/latest/leccion3/tipo_booleanos.html"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60.png"/><Relationship Id="rId4" Type="http://schemas.openxmlformats.org/officeDocument/2006/relationships/hyperlink" Target="https://www.youtube.com/watch?v=CJGv-aOMnNc&amp;list=PL124RB0umOHRmFyl5Q3aVSW7TjOSNu9hl&amp;index=5&amp;t=5s&amp;ab_channel=Nicol%C3%A1sPerez" TargetMode="External"/><Relationship Id="rId5" Type="http://schemas.openxmlformats.org/officeDocument/2006/relationships/hyperlink" Target="https://colab.research.google.com/drive/1t-F9G9ZaPF0aIPJUz71SoxTuG6v2Cl-9?usp=sharing"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1"/>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1"/>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124" name="Google Shape;124;p31"/>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125" name="Google Shape;125;p31"/>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0"/>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Tipos de datos</a:t>
            </a:r>
            <a:endParaRPr b="1" i="0" sz="4000" u="none" cap="none" strike="noStrike">
              <a:solidFill>
                <a:schemeClr val="dk1"/>
              </a:solidFill>
              <a:latin typeface="DM Sans"/>
              <a:ea typeface="DM Sans"/>
              <a:cs typeface="DM Sans"/>
              <a:sym typeface="DM Sans"/>
            </a:endParaRPr>
          </a:p>
        </p:txBody>
      </p:sp>
      <p:sp>
        <p:nvSpPr>
          <p:cNvPr id="216" name="Google Shape;216;p40"/>
          <p:cNvSpPr txBox="1"/>
          <p:nvPr/>
        </p:nvSpPr>
        <p:spPr>
          <a:xfrm>
            <a:off x="457725" y="2211625"/>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Los números, imágenes, textos, y sonidos, si algo tienen en común es que podemos percibirlos como información, pero hay un tipo de dato distinto, más básico. Es tan básico, que quizás cueste entenderlo como un tipo de dato.</a:t>
            </a:r>
            <a:r>
              <a:rPr lang="es-419" sz="1350">
                <a:latin typeface="DM Sans"/>
                <a:ea typeface="DM Sans"/>
                <a:cs typeface="DM Sans"/>
                <a:sym typeface="DM Sans"/>
              </a:rPr>
              <a:t> </a:t>
            </a:r>
            <a:r>
              <a:rPr b="0" i="0" lang="es-419" sz="1350" u="none" cap="none" strike="noStrike">
                <a:solidFill>
                  <a:srgbClr val="000000"/>
                </a:solidFill>
                <a:latin typeface="DM Sans"/>
                <a:ea typeface="DM Sans"/>
                <a:cs typeface="DM Sans"/>
                <a:sym typeface="DM Sans"/>
              </a:rPr>
              <a:t>Y ese, es el </a:t>
            </a:r>
            <a:r>
              <a:rPr b="0" i="0" lang="es-419" sz="1350" u="none" cap="none" strike="noStrike">
                <a:solidFill>
                  <a:srgbClr val="000000"/>
                </a:solidFill>
                <a:highlight>
                  <a:srgbClr val="EA90FF"/>
                </a:highlight>
                <a:latin typeface="DM Sans"/>
                <a:ea typeface="DM Sans"/>
                <a:cs typeface="DM Sans"/>
                <a:sym typeface="DM Sans"/>
              </a:rPr>
              <a:t>tipo lógico.</a:t>
            </a:r>
            <a:endParaRPr b="0"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17" name="Google Shape;217;p40"/>
          <p:cNvPicPr preferRelativeResize="0"/>
          <p:nvPr/>
        </p:nvPicPr>
        <p:blipFill rotWithShape="1">
          <a:blip r:embed="rId3">
            <a:alphaModFix/>
          </a:blip>
          <a:srcRect b="0" l="0" r="0" t="0"/>
          <a:stretch/>
        </p:blipFill>
        <p:spPr>
          <a:xfrm>
            <a:off x="5830900" y="2292825"/>
            <a:ext cx="1412250" cy="1412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Tipo Lógico</a:t>
            </a:r>
            <a:endParaRPr b="1" sz="4000">
              <a:solidFill>
                <a:schemeClr val="dk1"/>
              </a:solidFill>
              <a:latin typeface="DM Sans"/>
              <a:ea typeface="DM Sans"/>
              <a:cs typeface="DM Sans"/>
              <a:sym typeface="DM Sans"/>
            </a:endParaRPr>
          </a:p>
        </p:txBody>
      </p:sp>
      <p:sp>
        <p:nvSpPr>
          <p:cNvPr id="223" name="Google Shape;223;p41"/>
          <p:cNvSpPr txBox="1"/>
          <p:nvPr/>
        </p:nvSpPr>
        <p:spPr>
          <a:xfrm>
            <a:off x="473350" y="1908175"/>
            <a:ext cx="3834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El tipo lógico es el tipo de dato más básico de la información racional, y representa únicamente dos posibilidades: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Verdadero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Falso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También denominamos a este tipo como Booleano o Binario.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Tipo lógico</a:t>
            </a:r>
            <a:endParaRPr b="1" i="0" sz="4000" u="none" cap="none" strike="noStrike">
              <a:solidFill>
                <a:schemeClr val="dk1"/>
              </a:solidFill>
              <a:latin typeface="DM Sans"/>
              <a:ea typeface="DM Sans"/>
              <a:cs typeface="DM Sans"/>
              <a:sym typeface="DM Sans"/>
            </a:endParaRPr>
          </a:p>
        </p:txBody>
      </p:sp>
      <p:sp>
        <p:nvSpPr>
          <p:cNvPr id="229" name="Google Shape;229;p42"/>
          <p:cNvSpPr/>
          <p:nvPr/>
        </p:nvSpPr>
        <p:spPr>
          <a:xfrm>
            <a:off x="493525" y="2935800"/>
            <a:ext cx="5936400" cy="472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p:nvPr/>
        </p:nvSpPr>
        <p:spPr>
          <a:xfrm>
            <a:off x="484935" y="2128375"/>
            <a:ext cx="18972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2"/>
          <p:cNvSpPr txBox="1"/>
          <p:nvPr/>
        </p:nvSpPr>
        <p:spPr>
          <a:xfrm>
            <a:off x="493525" y="2092700"/>
            <a:ext cx="29181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Lingüístico </a:t>
            </a:r>
            <a:endParaRPr b="1" i="0" sz="1400" u="none" cap="none" strike="noStrike">
              <a:solidFill>
                <a:srgbClr val="000000"/>
              </a:solidFill>
              <a:latin typeface="DM Sans"/>
              <a:ea typeface="DM Sans"/>
              <a:cs typeface="DM Sans"/>
              <a:sym typeface="DM Sans"/>
            </a:endParaRPr>
          </a:p>
        </p:txBody>
      </p:sp>
      <p:sp>
        <p:nvSpPr>
          <p:cNvPr id="232" name="Google Shape;232;p42"/>
          <p:cNvSpPr txBox="1"/>
          <p:nvPr/>
        </p:nvSpPr>
        <p:spPr>
          <a:xfrm>
            <a:off x="457439" y="24364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s-419" sz="1200" u="none" cap="none" strike="noStrike">
                <a:solidFill>
                  <a:srgbClr val="000000"/>
                </a:solidFill>
                <a:latin typeface="DM Sans"/>
                <a:ea typeface="DM Sans"/>
                <a:cs typeface="DM Sans"/>
                <a:sym typeface="DM Sans"/>
              </a:rPr>
              <a:t>En contexto lingüístico podríamos decir que:</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233" name="Google Shape;233;p42"/>
          <p:cNvSpPr/>
          <p:nvPr/>
        </p:nvSpPr>
        <p:spPr>
          <a:xfrm>
            <a:off x="3696234" y="2128375"/>
            <a:ext cx="18972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2"/>
          <p:cNvSpPr txBox="1"/>
          <p:nvPr/>
        </p:nvSpPr>
        <p:spPr>
          <a:xfrm>
            <a:off x="3465975" y="2092700"/>
            <a:ext cx="29640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Matemático</a:t>
            </a:r>
            <a:endParaRPr b="1" i="0" sz="1400" u="none" cap="none" strike="noStrike">
              <a:solidFill>
                <a:srgbClr val="000000"/>
              </a:solidFill>
              <a:latin typeface="DM Sans"/>
              <a:ea typeface="DM Sans"/>
              <a:cs typeface="DM Sans"/>
              <a:sym typeface="DM Sans"/>
            </a:endParaRPr>
          </a:p>
        </p:txBody>
      </p:sp>
      <p:sp>
        <p:nvSpPr>
          <p:cNvPr id="235" name="Google Shape;235;p42"/>
          <p:cNvSpPr txBox="1"/>
          <p:nvPr/>
        </p:nvSpPr>
        <p:spPr>
          <a:xfrm>
            <a:off x="3516338" y="24364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Y en contexto matemático:</a:t>
            </a:r>
            <a:endParaRPr b="0" i="0" sz="1200" u="none" cap="none" strike="noStrike">
              <a:solidFill>
                <a:srgbClr val="000000"/>
              </a:solidFill>
              <a:latin typeface="DM Sans"/>
              <a:ea typeface="DM Sans"/>
              <a:cs typeface="DM Sans"/>
              <a:sym typeface="DM Sans"/>
            </a:endParaRPr>
          </a:p>
        </p:txBody>
      </p:sp>
      <p:sp>
        <p:nvSpPr>
          <p:cNvPr id="236" name="Google Shape;236;p42"/>
          <p:cNvSpPr txBox="1"/>
          <p:nvPr/>
        </p:nvSpPr>
        <p:spPr>
          <a:xfrm>
            <a:off x="457375" y="2992400"/>
            <a:ext cx="2670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“Estoy vivo” es Verdadero (True)</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237" name="Google Shape;237;p42"/>
          <p:cNvSpPr txBox="1"/>
          <p:nvPr/>
        </p:nvSpPr>
        <p:spPr>
          <a:xfrm>
            <a:off x="3592475" y="2992400"/>
            <a:ext cx="28704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1 +1 = 3??? es Falso (False)</a:t>
            </a:r>
            <a:endParaRPr b="0" i="0" sz="1200" u="none" cap="none" strike="noStrike">
              <a:solidFill>
                <a:srgbClr val="000000"/>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Negación</a:t>
            </a:r>
            <a:endParaRPr b="1" sz="4000">
              <a:solidFill>
                <a:schemeClr val="dk1"/>
              </a:solidFill>
              <a:latin typeface="DM Sans"/>
              <a:ea typeface="DM Sans"/>
              <a:cs typeface="DM Sans"/>
              <a:sym typeface="DM Sans"/>
            </a:endParaRPr>
          </a:p>
        </p:txBody>
      </p:sp>
      <p:sp>
        <p:nvSpPr>
          <p:cNvPr id="243" name="Google Shape;243;p43"/>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Si negamos una cosa que es verdad, esta se convierte en mentira. Por lo tanto, si negamos una cosa que es mentira, esta se convierte en verdad.</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No Verdadero = Falso</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No Falso = Verdadero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¿Y en la programación?</a:t>
            </a:r>
            <a:endParaRPr b="1" sz="4000">
              <a:solidFill>
                <a:schemeClr val="dk1"/>
              </a:solidFill>
              <a:latin typeface="DM Sans"/>
              <a:ea typeface="DM Sans"/>
              <a:cs typeface="DM Sans"/>
              <a:sym typeface="DM Sans"/>
            </a:endParaRPr>
          </a:p>
        </p:txBody>
      </p:sp>
      <p:sp>
        <p:nvSpPr>
          <p:cNvPr id="249" name="Google Shape;249;p44"/>
          <p:cNvSpPr txBox="1"/>
          <p:nvPr/>
        </p:nvSpPr>
        <p:spPr>
          <a:xfrm>
            <a:off x="473350" y="1908175"/>
            <a:ext cx="3834600" cy="197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Por ejemplo, a un ordenador podemos preguntarle cosas matemáticas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&gt;&gt;&gt; 1 + 1 == 3 False</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highlight>
                <a:srgbClr val="EA90FF"/>
              </a:highlight>
              <a:latin typeface="DM Sans"/>
              <a:ea typeface="DM Sans"/>
              <a:cs typeface="DM Sans"/>
              <a:sym typeface="DM Sans"/>
            </a:endParaRPr>
          </a:p>
          <a:p>
            <a:pPr indent="0" lvl="0" marL="0" rtl="0" algn="l">
              <a:spcBef>
                <a:spcPts val="1000"/>
              </a:spcBef>
              <a:spcAft>
                <a:spcPts val="1000"/>
              </a:spcAft>
              <a:buClr>
                <a:schemeClr val="dk1"/>
              </a:buClr>
              <a:buSzPts val="1100"/>
              <a:buFont typeface="Arial"/>
              <a:buNone/>
            </a:pPr>
            <a:r>
              <a:rPr lang="es-419" sz="1350">
                <a:solidFill>
                  <a:schemeClr val="dk1"/>
                </a:solidFill>
                <a:latin typeface="DM Sans"/>
                <a:ea typeface="DM Sans"/>
                <a:cs typeface="DM Sans"/>
                <a:sym typeface="DM Sans"/>
              </a:rPr>
              <a:t>Aquí estamos preguntando si al sumar 1 con 1 el resultado es 3 y Python ya sabe decirnos que esto es falso (false)</a:t>
            </a:r>
            <a:endParaRPr sz="1350">
              <a:highlight>
                <a:srgbClr val="EA90FF"/>
              </a:highlight>
              <a:latin typeface="DM Sans"/>
              <a:ea typeface="DM Sans"/>
              <a:cs typeface="DM Sans"/>
              <a:sym typeface="DM Sans"/>
            </a:endParaRPr>
          </a:p>
        </p:txBody>
      </p:sp>
      <p:sp>
        <p:nvSpPr>
          <p:cNvPr id="250" name="Google Shape;250;p44"/>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Y si le preguntamos si 1 + 1 es igual a 2?</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&gt;&gt;&gt; 1 + 1 == 2 True</a:t>
            </a:r>
            <a:endParaRPr sz="1350">
              <a:highlight>
                <a:srgbClr val="EA90FF"/>
              </a:highlight>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Operadores relacionales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6"/>
          <p:cNvSpPr txBox="1"/>
          <p:nvPr/>
        </p:nvSpPr>
        <p:spPr>
          <a:xfrm>
            <a:off x="457725" y="1071050"/>
            <a:ext cx="62877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Operadores Relacionales</a:t>
            </a:r>
            <a:endParaRPr b="1" i="0" sz="4000" u="none" cap="none" strike="noStrike">
              <a:solidFill>
                <a:schemeClr val="dk1"/>
              </a:solidFill>
              <a:latin typeface="DM Sans"/>
              <a:ea typeface="DM Sans"/>
              <a:cs typeface="DM Sans"/>
              <a:sym typeface="DM Sans"/>
            </a:endParaRPr>
          </a:p>
        </p:txBody>
      </p:sp>
      <p:sp>
        <p:nvSpPr>
          <p:cNvPr id="261" name="Google Shape;261;p46"/>
          <p:cNvSpPr txBox="1"/>
          <p:nvPr/>
        </p:nvSpPr>
        <p:spPr>
          <a:xfrm>
            <a:off x="457725" y="2516425"/>
            <a:ext cx="4730100" cy="168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En programación, los operadores relacionales son </a:t>
            </a:r>
            <a:r>
              <a:rPr b="0" i="0" lang="es-419" sz="1350" u="none" cap="none" strike="noStrike">
                <a:solidFill>
                  <a:srgbClr val="000000"/>
                </a:solidFill>
                <a:highlight>
                  <a:srgbClr val="EA90FF"/>
                </a:highlight>
                <a:latin typeface="DM Sans"/>
                <a:ea typeface="DM Sans"/>
                <a:cs typeface="DM Sans"/>
                <a:sym typeface="DM Sans"/>
              </a:rPr>
              <a:t>símbolos que se usan para comparar dos valores</a:t>
            </a:r>
            <a:r>
              <a:rPr b="0" i="0" lang="es-419"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Si el resultado de la comparación es correcto, la expresión es considerada verdadera (</a:t>
            </a:r>
            <a:r>
              <a:rPr b="1" i="0" lang="es-419" sz="1350" u="none" cap="none" strike="noStrike">
                <a:solidFill>
                  <a:srgbClr val="000000"/>
                </a:solidFill>
                <a:latin typeface="DM Sans"/>
                <a:ea typeface="DM Sans"/>
                <a:cs typeface="DM Sans"/>
                <a:sym typeface="DM Sans"/>
              </a:rPr>
              <a:t>True</a:t>
            </a:r>
            <a:r>
              <a:rPr b="0" i="0" lang="es-419" sz="1350" u="none" cap="none" strike="noStrike">
                <a:solidFill>
                  <a:srgbClr val="000000"/>
                </a:solidFill>
                <a:latin typeface="DM Sans"/>
                <a:ea typeface="DM Sans"/>
                <a:cs typeface="DM Sans"/>
                <a:sym typeface="DM Sans"/>
              </a:rPr>
              <a:t>), y en caso contrario será falsa (</a:t>
            </a:r>
            <a:r>
              <a:rPr b="1" i="0" lang="es-419" sz="1350" u="none" cap="none" strike="noStrike">
                <a:solidFill>
                  <a:srgbClr val="000000"/>
                </a:solidFill>
                <a:latin typeface="DM Sans"/>
                <a:ea typeface="DM Sans"/>
                <a:cs typeface="DM Sans"/>
                <a:sym typeface="DM Sans"/>
              </a:rPr>
              <a:t>False</a:t>
            </a:r>
            <a:r>
              <a:rPr b="0" i="0" lang="es-419"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100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p:txBody>
      </p:sp>
      <p:pic>
        <p:nvPicPr>
          <p:cNvPr id="262" name="Google Shape;262;p46"/>
          <p:cNvPicPr preferRelativeResize="0"/>
          <p:nvPr/>
        </p:nvPicPr>
        <p:blipFill rotWithShape="1">
          <a:blip r:embed="rId3">
            <a:alphaModFix/>
          </a:blip>
          <a:srcRect b="0" l="0" r="0" t="0"/>
          <a:stretch/>
        </p:blipFill>
        <p:spPr>
          <a:xfrm>
            <a:off x="5806900" y="1913975"/>
            <a:ext cx="1643924" cy="16439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7"/>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4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Igualdad</a:t>
            </a:r>
            <a:endParaRPr b="1" i="0" sz="4000" u="none" cap="none" strike="noStrike">
              <a:solidFill>
                <a:schemeClr val="dk1"/>
              </a:solidFill>
              <a:latin typeface="DM Sans"/>
              <a:ea typeface="DM Sans"/>
              <a:cs typeface="DM Sans"/>
              <a:sym typeface="DM Sans"/>
            </a:endParaRPr>
          </a:p>
        </p:txBody>
      </p:sp>
      <p:sp>
        <p:nvSpPr>
          <p:cNvPr id="269" name="Google Shape;269;p47"/>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El operador de igualdad sirve para preguntarle a nuestro programa si ambos operandos son iguales.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Devolverá </a:t>
            </a:r>
            <a:r>
              <a:rPr b="1" i="0" lang="es-419" sz="1350" u="none" cap="none" strike="noStrike">
                <a:solidFill>
                  <a:srgbClr val="000000"/>
                </a:solidFill>
                <a:latin typeface="DM Sans"/>
                <a:ea typeface="DM Sans"/>
                <a:cs typeface="DM Sans"/>
                <a:sym typeface="DM Sans"/>
              </a:rPr>
              <a:t>True </a:t>
            </a:r>
            <a:r>
              <a:rPr b="0" i="0" lang="es-419" sz="1350" u="none" cap="none" strike="noStrike">
                <a:solidFill>
                  <a:srgbClr val="000000"/>
                </a:solidFill>
                <a:latin typeface="DM Sans"/>
                <a:ea typeface="DM Sans"/>
                <a:cs typeface="DM Sans"/>
                <a:sym typeface="DM Sans"/>
              </a:rPr>
              <a:t>si son iguales, y </a:t>
            </a:r>
            <a:r>
              <a:rPr b="1" i="0" lang="es-419" sz="1350" u="none" cap="none" strike="noStrike">
                <a:solidFill>
                  <a:srgbClr val="000000"/>
                </a:solidFill>
                <a:latin typeface="DM Sans"/>
                <a:ea typeface="DM Sans"/>
                <a:cs typeface="DM Sans"/>
                <a:sym typeface="DM Sans"/>
              </a:rPr>
              <a:t>False</a:t>
            </a:r>
            <a:r>
              <a:rPr b="0" i="0" lang="es-419" sz="1350" u="none" cap="none" strike="noStrike">
                <a:solidFill>
                  <a:srgbClr val="000000"/>
                </a:solidFill>
                <a:latin typeface="DM Sans"/>
                <a:ea typeface="DM Sans"/>
                <a:cs typeface="DM Sans"/>
                <a:sym typeface="DM Sans"/>
              </a:rPr>
              <a:t> si son distintos. Este operador se escribe con dos signos igual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270" name="Google Shape;270;p47"/>
          <p:cNvSpPr txBox="1"/>
          <p:nvPr/>
        </p:nvSpPr>
        <p:spPr>
          <a:xfrm>
            <a:off x="4527575"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&gt;&gt;&gt; a = 3</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&gt;&gt;&gt; a == 3</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EA90FF"/>
                </a:solidFill>
                <a:latin typeface="DM Sans"/>
                <a:ea typeface="DM Sans"/>
                <a:cs typeface="DM Sans"/>
                <a:sym typeface="DM Sans"/>
              </a:rPr>
              <a:t>True</a:t>
            </a:r>
            <a:endParaRPr b="0" i="0" sz="1350" u="none" cap="none" strike="noStrike">
              <a:solidFill>
                <a:srgbClr val="EA90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br>
              <a:rPr b="0" i="0" lang="es-419" sz="1350" u="none" cap="none" strike="noStrike">
                <a:solidFill>
                  <a:srgbClr val="000000"/>
                </a:solidFill>
                <a:highlight>
                  <a:srgbClr val="EA90FF"/>
                </a:highlight>
                <a:latin typeface="DM Sans"/>
                <a:ea typeface="DM Sans"/>
                <a:cs typeface="DM Sans"/>
                <a:sym typeface="DM Sans"/>
              </a:rPr>
            </a:br>
            <a:r>
              <a:rPr b="0" i="0" lang="es-419" sz="1350" u="none" cap="none" strike="noStrike">
                <a:solidFill>
                  <a:srgbClr val="000000"/>
                </a:solidFill>
                <a:highlight>
                  <a:srgbClr val="EA90FF"/>
                </a:highlight>
                <a:latin typeface="DM Sans"/>
                <a:ea typeface="DM Sans"/>
                <a:cs typeface="DM Sans"/>
                <a:sym typeface="DM Sans"/>
              </a:rPr>
              <a:t>No confundir el operador de asignación (=) con el operador de igualdad (==)</a:t>
            </a:r>
            <a:endParaRPr b="0" i="0" sz="1350" u="none" cap="none" strike="noStrike">
              <a:solidFill>
                <a:srgbClr val="000000"/>
              </a:solidFill>
              <a:highlight>
                <a:srgbClr val="EA90FF"/>
              </a:highlight>
              <a:latin typeface="DM Sans"/>
              <a:ea typeface="DM Sans"/>
              <a:cs typeface="DM Sans"/>
              <a:sym typeface="DM Sans"/>
            </a:endParaRPr>
          </a:p>
        </p:txBody>
      </p:sp>
      <p:grpSp>
        <p:nvGrpSpPr>
          <p:cNvPr id="271" name="Google Shape;271;p47"/>
          <p:cNvGrpSpPr/>
          <p:nvPr/>
        </p:nvGrpSpPr>
        <p:grpSpPr>
          <a:xfrm>
            <a:off x="8394894" y="161854"/>
            <a:ext cx="587130" cy="587130"/>
            <a:chOff x="473351" y="619523"/>
            <a:chExt cx="738900" cy="738900"/>
          </a:xfrm>
        </p:grpSpPr>
        <p:sp>
          <p:nvSpPr>
            <p:cNvPr id="272" name="Google Shape;272;p4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3" name="Google Shape;273;p4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8"/>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4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Desigualdad</a:t>
            </a:r>
            <a:endParaRPr b="1" i="0" sz="4000" u="none" cap="none" strike="noStrike">
              <a:solidFill>
                <a:schemeClr val="dk1"/>
              </a:solidFill>
              <a:latin typeface="DM Sans"/>
              <a:ea typeface="DM Sans"/>
              <a:cs typeface="DM Sans"/>
              <a:sym typeface="DM Sans"/>
            </a:endParaRPr>
          </a:p>
        </p:txBody>
      </p:sp>
      <p:sp>
        <p:nvSpPr>
          <p:cNvPr id="280" name="Google Shape;280;p48"/>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El operador de Desigualdad sirve para preguntarle a nuestro programa si ambos operandos son distintos.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Devolverá </a:t>
            </a:r>
            <a:r>
              <a:rPr b="1" i="0" lang="es-419" sz="1350" u="none" cap="none" strike="noStrike">
                <a:solidFill>
                  <a:srgbClr val="000000"/>
                </a:solidFill>
                <a:latin typeface="DM Sans"/>
                <a:ea typeface="DM Sans"/>
                <a:cs typeface="DM Sans"/>
                <a:sym typeface="DM Sans"/>
              </a:rPr>
              <a:t>True</a:t>
            </a:r>
            <a:r>
              <a:rPr b="0" i="0" lang="es-419" sz="1350" u="none" cap="none" strike="noStrike">
                <a:solidFill>
                  <a:srgbClr val="000000"/>
                </a:solidFill>
                <a:latin typeface="DM Sans"/>
                <a:ea typeface="DM Sans"/>
                <a:cs typeface="DM Sans"/>
                <a:sym typeface="DM Sans"/>
              </a:rPr>
              <a:t> si son distintos, y </a:t>
            </a:r>
            <a:r>
              <a:rPr b="1" i="0" lang="es-419" sz="1350" u="none" cap="none" strike="noStrike">
                <a:solidFill>
                  <a:srgbClr val="000000"/>
                </a:solidFill>
                <a:latin typeface="DM Sans"/>
                <a:ea typeface="DM Sans"/>
                <a:cs typeface="DM Sans"/>
                <a:sym typeface="DM Sans"/>
              </a:rPr>
              <a:t>False</a:t>
            </a:r>
            <a:r>
              <a:rPr b="0" i="0" lang="es-419" sz="1350" u="none" cap="none" strike="noStrike">
                <a:solidFill>
                  <a:srgbClr val="000000"/>
                </a:solidFill>
                <a:latin typeface="DM Sans"/>
                <a:ea typeface="DM Sans"/>
                <a:cs typeface="DM Sans"/>
                <a:sym typeface="DM Sans"/>
              </a:rPr>
              <a:t> si son iguales. </a:t>
            </a:r>
            <a:endParaRPr b="0" i="0" sz="1350" u="none" cap="none" strike="noStrike">
              <a:solidFill>
                <a:srgbClr val="000000"/>
              </a:solidFill>
              <a:latin typeface="DM Sans"/>
              <a:ea typeface="DM Sans"/>
              <a:cs typeface="DM Sans"/>
              <a:sym typeface="DM Sans"/>
            </a:endParaRPr>
          </a:p>
        </p:txBody>
      </p:sp>
      <p:sp>
        <p:nvSpPr>
          <p:cNvPr id="281" name="Google Shape;281;p48"/>
          <p:cNvSpPr txBox="1"/>
          <p:nvPr/>
        </p:nvSpPr>
        <p:spPr>
          <a:xfrm>
            <a:off x="4527575" y="1908175"/>
            <a:ext cx="383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&gt;&gt;&gt; a = 3</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&gt;&gt;&gt; a != 3</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EA90FF"/>
                </a:solidFill>
                <a:latin typeface="DM Sans"/>
                <a:ea typeface="DM Sans"/>
                <a:cs typeface="DM Sans"/>
                <a:sym typeface="DM Sans"/>
              </a:rPr>
              <a:t>False</a:t>
            </a:r>
            <a:endParaRPr b="0" i="0" sz="1350" u="none" cap="none" strike="noStrike">
              <a:solidFill>
                <a:srgbClr val="EA90FF"/>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Este operador se escribe como un signo de exclamación y un signo igual (</a:t>
            </a:r>
            <a:r>
              <a:rPr b="1" i="0" lang="es-419" sz="1350" u="none" cap="none" strike="noStrike">
                <a:solidFill>
                  <a:srgbClr val="000000"/>
                </a:solidFill>
                <a:latin typeface="DM Sans"/>
                <a:ea typeface="DM Sans"/>
                <a:cs typeface="DM Sans"/>
                <a:sym typeface="DM Sans"/>
              </a:rPr>
              <a:t>!=</a:t>
            </a:r>
            <a:r>
              <a:rPr b="0" i="0" lang="es-419" sz="1350" u="none" cap="none" strike="noStrike">
                <a:solidFill>
                  <a:srgbClr val="000000"/>
                </a:solidFill>
                <a:latin typeface="DM Sans"/>
                <a:ea typeface="DM Sans"/>
                <a:cs typeface="DM Sans"/>
                <a:sym typeface="DM Sans"/>
              </a:rPr>
              <a:t>) como tachando al operador de igualdad.</a:t>
            </a:r>
            <a:endParaRPr b="0" i="0" sz="1350" u="none" cap="none" strike="noStrike">
              <a:solidFill>
                <a:srgbClr val="000000"/>
              </a:solidFill>
              <a:latin typeface="DM Sans"/>
              <a:ea typeface="DM Sans"/>
              <a:cs typeface="DM Sans"/>
              <a:sym typeface="DM Sans"/>
            </a:endParaRPr>
          </a:p>
        </p:txBody>
      </p:sp>
      <p:grpSp>
        <p:nvGrpSpPr>
          <p:cNvPr id="282" name="Google Shape;282;p48"/>
          <p:cNvGrpSpPr/>
          <p:nvPr/>
        </p:nvGrpSpPr>
        <p:grpSpPr>
          <a:xfrm>
            <a:off x="8394894" y="161854"/>
            <a:ext cx="587130" cy="587130"/>
            <a:chOff x="473351" y="619523"/>
            <a:chExt cx="738900" cy="738900"/>
          </a:xfrm>
        </p:grpSpPr>
        <p:sp>
          <p:nvSpPr>
            <p:cNvPr id="283" name="Google Shape;283;p4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4" name="Google Shape;284;p4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9"/>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4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Menor que</a:t>
            </a:r>
            <a:endParaRPr b="1" i="0" sz="4000" u="none" cap="none" strike="noStrike">
              <a:solidFill>
                <a:schemeClr val="dk1"/>
              </a:solidFill>
              <a:latin typeface="DM Sans"/>
              <a:ea typeface="DM Sans"/>
              <a:cs typeface="DM Sans"/>
              <a:sym typeface="DM Sans"/>
            </a:endParaRPr>
          </a:p>
        </p:txBody>
      </p:sp>
      <p:sp>
        <p:nvSpPr>
          <p:cNvPr id="291" name="Google Shape;291;p49"/>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El operador Menor que sirve para preguntarle a nuestro programa si el primer operando es menor que el segundo operando.</a:t>
            </a:r>
            <a:endParaRPr b="0" i="0" sz="1350" u="none" cap="none" strike="noStrike">
              <a:solidFill>
                <a:srgbClr val="000000"/>
              </a:solidFill>
              <a:latin typeface="DM Sans"/>
              <a:ea typeface="DM Sans"/>
              <a:cs typeface="DM Sans"/>
              <a:sym typeface="DM Sans"/>
            </a:endParaRPr>
          </a:p>
        </p:txBody>
      </p:sp>
      <p:sp>
        <p:nvSpPr>
          <p:cNvPr id="292" name="Google Shape;292;p49"/>
          <p:cNvSpPr txBox="1"/>
          <p:nvPr/>
        </p:nvSpPr>
        <p:spPr>
          <a:xfrm>
            <a:off x="4527575" y="1908175"/>
            <a:ext cx="38346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7 &lt; 3</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EA90FF"/>
                </a:solidFill>
                <a:latin typeface="DM Sans"/>
                <a:ea typeface="DM Sans"/>
                <a:cs typeface="DM Sans"/>
                <a:sym typeface="DM Sans"/>
              </a:rPr>
              <a:t>False</a:t>
            </a:r>
            <a:endParaRPr b="0" i="0" sz="1350" u="none" cap="none" strike="noStrike">
              <a:solidFill>
                <a:srgbClr val="EA90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1 &lt; 15</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EA90FF"/>
                </a:solidFill>
                <a:latin typeface="DM Sans"/>
                <a:ea typeface="DM Sans"/>
                <a:cs typeface="DM Sans"/>
                <a:sym typeface="DM Sans"/>
              </a:rPr>
              <a:t>True</a:t>
            </a:r>
            <a:endParaRPr b="0" i="0" sz="1350" u="none" cap="none" strike="noStrike">
              <a:solidFill>
                <a:srgbClr val="EA90FF"/>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br>
              <a:rPr b="0" i="0" lang="es-419" sz="1350" u="none" cap="none" strike="noStrike">
                <a:solidFill>
                  <a:srgbClr val="000000"/>
                </a:solidFill>
                <a:latin typeface="DM Sans"/>
                <a:ea typeface="DM Sans"/>
                <a:cs typeface="DM Sans"/>
                <a:sym typeface="DM Sans"/>
              </a:rPr>
            </a:br>
            <a:r>
              <a:rPr b="0" i="0" lang="es-419" sz="1350" u="none" cap="none" strike="noStrike">
                <a:solidFill>
                  <a:srgbClr val="000000"/>
                </a:solidFill>
                <a:latin typeface="DM Sans"/>
                <a:ea typeface="DM Sans"/>
                <a:cs typeface="DM Sans"/>
                <a:sym typeface="DM Sans"/>
              </a:rPr>
              <a:t>Devolverá </a:t>
            </a:r>
            <a:r>
              <a:rPr b="1" i="0" lang="es-419" sz="1350" u="none" cap="none" strike="noStrike">
                <a:solidFill>
                  <a:srgbClr val="000000"/>
                </a:solidFill>
                <a:latin typeface="DM Sans"/>
                <a:ea typeface="DM Sans"/>
                <a:cs typeface="DM Sans"/>
                <a:sym typeface="DM Sans"/>
              </a:rPr>
              <a:t>True</a:t>
            </a:r>
            <a:r>
              <a:rPr b="0" i="0" lang="es-419" sz="1350" u="none" cap="none" strike="noStrike">
                <a:solidFill>
                  <a:srgbClr val="000000"/>
                </a:solidFill>
                <a:latin typeface="DM Sans"/>
                <a:ea typeface="DM Sans"/>
                <a:cs typeface="DM Sans"/>
                <a:sym typeface="DM Sans"/>
              </a:rPr>
              <a:t> si el primero es menor al segundo, y </a:t>
            </a:r>
            <a:r>
              <a:rPr b="1" i="0" lang="es-419" sz="1350" u="none" cap="none" strike="noStrike">
                <a:solidFill>
                  <a:srgbClr val="000000"/>
                </a:solidFill>
                <a:latin typeface="DM Sans"/>
                <a:ea typeface="DM Sans"/>
                <a:cs typeface="DM Sans"/>
                <a:sym typeface="DM Sans"/>
              </a:rPr>
              <a:t>False</a:t>
            </a:r>
            <a:r>
              <a:rPr b="0" i="0" lang="es-419" sz="1350" u="none" cap="none" strike="noStrike">
                <a:solidFill>
                  <a:srgbClr val="000000"/>
                </a:solidFill>
                <a:latin typeface="DM Sans"/>
                <a:ea typeface="DM Sans"/>
                <a:cs typeface="DM Sans"/>
                <a:sym typeface="DM Sans"/>
              </a:rPr>
              <a:t> si el primero es mayor que el segundo. Este operador se escribe con un signo de menor que (</a:t>
            </a:r>
            <a:r>
              <a:rPr b="1" i="0" lang="es-419" sz="1350" u="none" cap="none" strike="noStrike">
                <a:solidFill>
                  <a:srgbClr val="000000"/>
                </a:solidFill>
                <a:latin typeface="DM Sans"/>
                <a:ea typeface="DM Sans"/>
                <a:cs typeface="DM Sans"/>
                <a:sym typeface="DM Sans"/>
              </a:rPr>
              <a:t>&lt;</a:t>
            </a:r>
            <a:r>
              <a:rPr b="0" i="0" lang="es-419"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pSp>
        <p:nvGrpSpPr>
          <p:cNvPr id="293" name="Google Shape;293;p49"/>
          <p:cNvGrpSpPr/>
          <p:nvPr/>
        </p:nvGrpSpPr>
        <p:grpSpPr>
          <a:xfrm>
            <a:off x="8394894" y="161854"/>
            <a:ext cx="587130" cy="587130"/>
            <a:chOff x="473351" y="619523"/>
            <a:chExt cx="738900" cy="738900"/>
          </a:xfrm>
        </p:grpSpPr>
        <p:sp>
          <p:nvSpPr>
            <p:cNvPr id="294" name="Google Shape;294;p4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5" name="Google Shape;295;p4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32"/>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Operadores básicos y</a:t>
            </a:r>
            <a:r>
              <a:rPr b="1" lang="es-419" sz="4000">
                <a:solidFill>
                  <a:srgbClr val="EAFF6A"/>
                </a:solidFill>
                <a:latin typeface="DM Sans"/>
                <a:ea typeface="DM Sans"/>
                <a:cs typeface="DM Sans"/>
                <a:sym typeface="DM Sans"/>
              </a:rPr>
              <a:t> </a:t>
            </a:r>
            <a:r>
              <a:rPr b="1" i="0" lang="es-419" sz="4000" u="none" cap="none" strike="noStrike">
                <a:solidFill>
                  <a:srgbClr val="EAFF6A"/>
                </a:solidFill>
                <a:latin typeface="DM Sans"/>
                <a:ea typeface="DM Sans"/>
                <a:cs typeface="DM Sans"/>
                <a:sym typeface="DM Sans"/>
              </a:rPr>
              <a:t>expresiones anidadas</a:t>
            </a:r>
            <a:endParaRPr b="1" i="0" sz="4000" u="none" cap="none" strike="noStrike">
              <a:solidFill>
                <a:srgbClr val="EAFF6A"/>
              </a:solidFill>
              <a:latin typeface="DM Sans"/>
              <a:ea typeface="DM Sans"/>
              <a:cs typeface="DM Sans"/>
              <a:sym typeface="DM Sans"/>
            </a:endParaRPr>
          </a:p>
        </p:txBody>
      </p:sp>
      <p:sp>
        <p:nvSpPr>
          <p:cNvPr id="131" name="Google Shape;131;p3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03.</a:t>
            </a:r>
            <a:r>
              <a:rPr b="0" i="0" lang="es-419" sz="1800" u="none" cap="none" strike="noStrike">
                <a:solidFill>
                  <a:schemeClr val="lt1"/>
                </a:solidFill>
                <a:latin typeface="DM Sans"/>
                <a:ea typeface="DM Sans"/>
                <a:cs typeface="DM Sans"/>
                <a:sym typeface="DM Sans"/>
              </a:rPr>
              <a:t> 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0"/>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5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Menor Igual que</a:t>
            </a:r>
            <a:endParaRPr b="1" i="0" sz="4000" u="none" cap="none" strike="noStrike">
              <a:solidFill>
                <a:schemeClr val="dk1"/>
              </a:solidFill>
              <a:latin typeface="DM Sans"/>
              <a:ea typeface="DM Sans"/>
              <a:cs typeface="DM Sans"/>
              <a:sym typeface="DM Sans"/>
            </a:endParaRPr>
          </a:p>
        </p:txBody>
      </p:sp>
      <p:sp>
        <p:nvSpPr>
          <p:cNvPr id="302" name="Google Shape;302;p50"/>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El operado</a:t>
            </a:r>
            <a:r>
              <a:rPr b="1" i="0" lang="es-419" sz="1350" u="none" cap="none" strike="noStrike">
                <a:solidFill>
                  <a:srgbClr val="000000"/>
                </a:solidFill>
                <a:latin typeface="DM Sans"/>
                <a:ea typeface="DM Sans"/>
                <a:cs typeface="DM Sans"/>
                <a:sym typeface="DM Sans"/>
              </a:rPr>
              <a:t>r Menor igual qu</a:t>
            </a:r>
            <a:r>
              <a:rPr b="0" i="0" lang="es-419" sz="1350" u="none" cap="none" strike="noStrike">
                <a:solidFill>
                  <a:srgbClr val="000000"/>
                </a:solidFill>
                <a:latin typeface="DM Sans"/>
                <a:ea typeface="DM Sans"/>
                <a:cs typeface="DM Sans"/>
                <a:sym typeface="DM Sans"/>
              </a:rPr>
              <a:t>e sirve para preguntarle a nuestro programa si el primer operando es menor que el segundo operando </a:t>
            </a:r>
            <a:r>
              <a:rPr lang="es-419" sz="1350">
                <a:latin typeface="DM Sans"/>
                <a:ea typeface="DM Sans"/>
                <a:cs typeface="DM Sans"/>
                <a:sym typeface="DM Sans"/>
              </a:rPr>
              <a:t>o si</a:t>
            </a:r>
            <a:r>
              <a:rPr b="0" i="0" lang="es-419" sz="1350" u="none" cap="none" strike="noStrike">
                <a:solidFill>
                  <a:srgbClr val="000000"/>
                </a:solidFill>
                <a:latin typeface="DM Sans"/>
                <a:ea typeface="DM Sans"/>
                <a:cs typeface="DM Sans"/>
                <a:sym typeface="DM Sans"/>
              </a:rPr>
              <a:t> ambos son iguales.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303" name="Google Shape;303;p50"/>
          <p:cNvSpPr txBox="1"/>
          <p:nvPr/>
        </p:nvSpPr>
        <p:spPr>
          <a:xfrm>
            <a:off x="4527575" y="1908175"/>
            <a:ext cx="38346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7 &lt;= 3</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EA90FF"/>
                </a:solidFill>
                <a:latin typeface="DM Sans"/>
                <a:ea typeface="DM Sans"/>
                <a:cs typeface="DM Sans"/>
                <a:sym typeface="DM Sans"/>
              </a:rPr>
              <a:t>False</a:t>
            </a:r>
            <a:endParaRPr b="0" i="0" sz="1350" u="none" cap="none" strike="noStrike">
              <a:solidFill>
                <a:srgbClr val="EA90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15 &lt;= 15</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EA90FF"/>
                </a:solidFill>
                <a:latin typeface="DM Sans"/>
                <a:ea typeface="DM Sans"/>
                <a:cs typeface="DM Sans"/>
                <a:sym typeface="DM Sans"/>
              </a:rPr>
              <a:t>True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br>
              <a:rPr b="0" i="0" lang="es-419" sz="1350" u="none" cap="none" strike="noStrike">
                <a:solidFill>
                  <a:srgbClr val="000000"/>
                </a:solidFill>
                <a:latin typeface="DM Sans"/>
                <a:ea typeface="DM Sans"/>
                <a:cs typeface="DM Sans"/>
                <a:sym typeface="DM Sans"/>
              </a:rPr>
            </a:br>
            <a:r>
              <a:rPr b="0" i="0" lang="es-419" sz="1350" u="none" cap="none" strike="noStrike">
                <a:solidFill>
                  <a:srgbClr val="000000"/>
                </a:solidFill>
                <a:latin typeface="DM Sans"/>
                <a:ea typeface="DM Sans"/>
                <a:cs typeface="DM Sans"/>
                <a:sym typeface="DM Sans"/>
              </a:rPr>
              <a:t>Devolverá </a:t>
            </a:r>
            <a:r>
              <a:rPr b="1" i="0" lang="es-419" sz="1350" u="none" cap="none" strike="noStrike">
                <a:solidFill>
                  <a:srgbClr val="000000"/>
                </a:solidFill>
                <a:latin typeface="DM Sans"/>
                <a:ea typeface="DM Sans"/>
                <a:cs typeface="DM Sans"/>
                <a:sym typeface="DM Sans"/>
              </a:rPr>
              <a:t>True</a:t>
            </a:r>
            <a:r>
              <a:rPr b="0" i="0" lang="es-419" sz="1350" u="none" cap="none" strike="noStrike">
                <a:solidFill>
                  <a:srgbClr val="000000"/>
                </a:solidFill>
                <a:latin typeface="DM Sans"/>
                <a:ea typeface="DM Sans"/>
                <a:cs typeface="DM Sans"/>
                <a:sym typeface="DM Sans"/>
              </a:rPr>
              <a:t> si el primero es menor o igual al segundo, y </a:t>
            </a:r>
            <a:r>
              <a:rPr b="1" i="0" lang="es-419" sz="1350" u="none" cap="none" strike="noStrike">
                <a:solidFill>
                  <a:srgbClr val="000000"/>
                </a:solidFill>
                <a:latin typeface="DM Sans"/>
                <a:ea typeface="DM Sans"/>
                <a:cs typeface="DM Sans"/>
                <a:sym typeface="DM Sans"/>
              </a:rPr>
              <a:t>False</a:t>
            </a:r>
            <a:r>
              <a:rPr b="0" i="0" lang="es-419" sz="1350" u="none" cap="none" strike="noStrike">
                <a:solidFill>
                  <a:srgbClr val="000000"/>
                </a:solidFill>
                <a:latin typeface="DM Sans"/>
                <a:ea typeface="DM Sans"/>
                <a:cs typeface="DM Sans"/>
                <a:sym typeface="DM Sans"/>
              </a:rPr>
              <a:t> si el primero es mayor que el segundo.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Este operador se escribe con un signo de menor que y un igual (&lt;=).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pSp>
        <p:nvGrpSpPr>
          <p:cNvPr id="304" name="Google Shape;304;p50"/>
          <p:cNvGrpSpPr/>
          <p:nvPr/>
        </p:nvGrpSpPr>
        <p:grpSpPr>
          <a:xfrm>
            <a:off x="8394894" y="161854"/>
            <a:ext cx="587130" cy="587130"/>
            <a:chOff x="473351" y="619523"/>
            <a:chExt cx="738900" cy="738900"/>
          </a:xfrm>
        </p:grpSpPr>
        <p:sp>
          <p:nvSpPr>
            <p:cNvPr id="305" name="Google Shape;305;p5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6" name="Google Shape;306;p5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1"/>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5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Mayor que</a:t>
            </a:r>
            <a:endParaRPr b="1" i="0" sz="4000" u="none" cap="none" strike="noStrike">
              <a:solidFill>
                <a:schemeClr val="dk1"/>
              </a:solidFill>
              <a:latin typeface="DM Sans"/>
              <a:ea typeface="DM Sans"/>
              <a:cs typeface="DM Sans"/>
              <a:sym typeface="DM Sans"/>
            </a:endParaRPr>
          </a:p>
        </p:txBody>
      </p:sp>
      <p:sp>
        <p:nvSpPr>
          <p:cNvPr id="313" name="Google Shape;313;p51"/>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El operador </a:t>
            </a:r>
            <a:r>
              <a:rPr b="1" i="0" lang="es-419" sz="1350" u="none" cap="none" strike="noStrike">
                <a:solidFill>
                  <a:srgbClr val="000000"/>
                </a:solidFill>
                <a:latin typeface="DM Sans"/>
                <a:ea typeface="DM Sans"/>
                <a:cs typeface="DM Sans"/>
                <a:sym typeface="DM Sans"/>
              </a:rPr>
              <a:t>Mayor que</a:t>
            </a:r>
            <a:r>
              <a:rPr b="0" i="0" lang="es-419" sz="1350" u="none" cap="none" strike="noStrike">
                <a:solidFill>
                  <a:srgbClr val="000000"/>
                </a:solidFill>
                <a:latin typeface="DM Sans"/>
                <a:ea typeface="DM Sans"/>
                <a:cs typeface="DM Sans"/>
                <a:sym typeface="DM Sans"/>
              </a:rPr>
              <a:t> sirve para preguntarle a nuestro programa si el primer operando es mayor que el segundo operando.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314" name="Google Shape;314;p51"/>
          <p:cNvSpPr txBox="1"/>
          <p:nvPr/>
        </p:nvSpPr>
        <p:spPr>
          <a:xfrm>
            <a:off x="4527575" y="1908175"/>
            <a:ext cx="38346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7 &gt; 3</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EA90FF"/>
                </a:solidFill>
                <a:latin typeface="DM Sans"/>
                <a:ea typeface="DM Sans"/>
                <a:cs typeface="DM Sans"/>
                <a:sym typeface="DM Sans"/>
              </a:rPr>
              <a:t>True</a:t>
            </a:r>
            <a:endParaRPr b="0" i="0" sz="1350" u="none" cap="none" strike="noStrike">
              <a:solidFill>
                <a:srgbClr val="EA90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1 &gt; 15</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EA90FF"/>
                </a:solidFill>
                <a:latin typeface="DM Sans"/>
                <a:ea typeface="DM Sans"/>
                <a:cs typeface="DM Sans"/>
                <a:sym typeface="DM Sans"/>
              </a:rPr>
              <a:t>False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br>
              <a:rPr b="0" i="0" lang="es-419" sz="1350" u="none" cap="none" strike="noStrike">
                <a:solidFill>
                  <a:srgbClr val="000000"/>
                </a:solidFill>
                <a:latin typeface="DM Sans"/>
                <a:ea typeface="DM Sans"/>
                <a:cs typeface="DM Sans"/>
                <a:sym typeface="DM Sans"/>
              </a:rPr>
            </a:br>
            <a:r>
              <a:rPr b="0" i="0" lang="es-419" sz="1350" u="none" cap="none" strike="noStrike">
                <a:solidFill>
                  <a:srgbClr val="000000"/>
                </a:solidFill>
                <a:latin typeface="DM Sans"/>
                <a:ea typeface="DM Sans"/>
                <a:cs typeface="DM Sans"/>
                <a:sym typeface="DM Sans"/>
              </a:rPr>
              <a:t>Devolverá </a:t>
            </a:r>
            <a:r>
              <a:rPr b="1" i="0" lang="es-419" sz="1350" u="none" cap="none" strike="noStrike">
                <a:solidFill>
                  <a:srgbClr val="000000"/>
                </a:solidFill>
                <a:latin typeface="DM Sans"/>
                <a:ea typeface="DM Sans"/>
                <a:cs typeface="DM Sans"/>
                <a:sym typeface="DM Sans"/>
              </a:rPr>
              <a:t>True </a:t>
            </a:r>
            <a:r>
              <a:rPr b="0" i="0" lang="es-419" sz="1350" u="none" cap="none" strike="noStrike">
                <a:solidFill>
                  <a:srgbClr val="000000"/>
                </a:solidFill>
                <a:latin typeface="DM Sans"/>
                <a:ea typeface="DM Sans"/>
                <a:cs typeface="DM Sans"/>
                <a:sym typeface="DM Sans"/>
              </a:rPr>
              <a:t>si el primero es mayor al segundo, y </a:t>
            </a:r>
            <a:r>
              <a:rPr b="1" i="0" lang="es-419" sz="1350" u="none" cap="none" strike="noStrike">
                <a:solidFill>
                  <a:srgbClr val="000000"/>
                </a:solidFill>
                <a:latin typeface="DM Sans"/>
                <a:ea typeface="DM Sans"/>
                <a:cs typeface="DM Sans"/>
                <a:sym typeface="DM Sans"/>
              </a:rPr>
              <a:t>False</a:t>
            </a:r>
            <a:r>
              <a:rPr b="0" i="0" lang="es-419" sz="1350" u="none" cap="none" strike="noStrike">
                <a:solidFill>
                  <a:srgbClr val="000000"/>
                </a:solidFill>
                <a:latin typeface="DM Sans"/>
                <a:ea typeface="DM Sans"/>
                <a:cs typeface="DM Sans"/>
                <a:sym typeface="DM Sans"/>
              </a:rPr>
              <a:t> si el primero es menor que el segundo. Este operador se escribe con un signo de mayor que (</a:t>
            </a:r>
            <a:r>
              <a:rPr b="1" i="0" lang="es-419" sz="1350" u="none" cap="none" strike="noStrike">
                <a:solidFill>
                  <a:srgbClr val="000000"/>
                </a:solidFill>
                <a:latin typeface="DM Sans"/>
                <a:ea typeface="DM Sans"/>
                <a:cs typeface="DM Sans"/>
                <a:sym typeface="DM Sans"/>
              </a:rPr>
              <a:t>&gt;</a:t>
            </a:r>
            <a:r>
              <a:rPr b="0" i="0" lang="es-419"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pSp>
        <p:nvGrpSpPr>
          <p:cNvPr id="315" name="Google Shape;315;p51"/>
          <p:cNvGrpSpPr/>
          <p:nvPr/>
        </p:nvGrpSpPr>
        <p:grpSpPr>
          <a:xfrm>
            <a:off x="8394894" y="161854"/>
            <a:ext cx="587130" cy="587130"/>
            <a:chOff x="473351" y="619523"/>
            <a:chExt cx="738900" cy="738900"/>
          </a:xfrm>
        </p:grpSpPr>
        <p:sp>
          <p:nvSpPr>
            <p:cNvPr id="316" name="Google Shape;316;p5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7" name="Google Shape;317;p5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2"/>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Mayor igual que</a:t>
            </a:r>
            <a:endParaRPr b="1" i="0" sz="4000" u="none" cap="none" strike="noStrike">
              <a:solidFill>
                <a:schemeClr val="dk1"/>
              </a:solidFill>
              <a:latin typeface="DM Sans"/>
              <a:ea typeface="DM Sans"/>
              <a:cs typeface="DM Sans"/>
              <a:sym typeface="DM Sans"/>
            </a:endParaRPr>
          </a:p>
        </p:txBody>
      </p:sp>
      <p:sp>
        <p:nvSpPr>
          <p:cNvPr id="324" name="Google Shape;324;p52"/>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El operador </a:t>
            </a:r>
            <a:r>
              <a:rPr b="1" i="0" lang="es-419" sz="1350" u="none" cap="none" strike="noStrike">
                <a:solidFill>
                  <a:srgbClr val="000000"/>
                </a:solidFill>
                <a:latin typeface="DM Sans"/>
                <a:ea typeface="DM Sans"/>
                <a:cs typeface="DM Sans"/>
                <a:sym typeface="DM Sans"/>
              </a:rPr>
              <a:t>Mayor igual que</a:t>
            </a:r>
            <a:r>
              <a:rPr b="0" i="0" lang="es-419" sz="1350" u="none" cap="none" strike="noStrike">
                <a:solidFill>
                  <a:srgbClr val="000000"/>
                </a:solidFill>
                <a:latin typeface="DM Sans"/>
                <a:ea typeface="DM Sans"/>
                <a:cs typeface="DM Sans"/>
                <a:sym typeface="DM Sans"/>
              </a:rPr>
              <a:t> sirve para preguntarle a nuestro programa si el primer operando es mayor que el segundo operando, o si ambos son iguales.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325" name="Google Shape;325;p52"/>
          <p:cNvSpPr txBox="1"/>
          <p:nvPr/>
        </p:nvSpPr>
        <p:spPr>
          <a:xfrm>
            <a:off x="4527575" y="1908175"/>
            <a:ext cx="38346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7 &gt;= 3</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EA90FF"/>
                </a:solidFill>
                <a:latin typeface="DM Sans"/>
                <a:ea typeface="DM Sans"/>
                <a:cs typeface="DM Sans"/>
                <a:sym typeface="DM Sans"/>
              </a:rPr>
              <a:t>True</a:t>
            </a:r>
            <a:endParaRPr b="0" i="0" sz="1350" u="none" cap="none" strike="noStrike">
              <a:solidFill>
                <a:srgbClr val="EA90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15 &gt;= 15</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EA90FF"/>
                </a:solidFill>
                <a:latin typeface="DM Sans"/>
                <a:ea typeface="DM Sans"/>
                <a:cs typeface="DM Sans"/>
                <a:sym typeface="DM Sans"/>
              </a:rPr>
              <a:t>True</a:t>
            </a:r>
            <a:br>
              <a:rPr b="0" i="0" lang="es-419"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Devolverá </a:t>
            </a:r>
            <a:r>
              <a:rPr b="1" i="0" lang="es-419" sz="1350" u="none" cap="none" strike="noStrike">
                <a:solidFill>
                  <a:srgbClr val="000000"/>
                </a:solidFill>
                <a:latin typeface="DM Sans"/>
                <a:ea typeface="DM Sans"/>
                <a:cs typeface="DM Sans"/>
                <a:sym typeface="DM Sans"/>
              </a:rPr>
              <a:t>True</a:t>
            </a:r>
            <a:r>
              <a:rPr b="0" i="0" lang="es-419" sz="1350" u="none" cap="none" strike="noStrike">
                <a:solidFill>
                  <a:srgbClr val="000000"/>
                </a:solidFill>
                <a:latin typeface="DM Sans"/>
                <a:ea typeface="DM Sans"/>
                <a:cs typeface="DM Sans"/>
                <a:sym typeface="DM Sans"/>
              </a:rPr>
              <a:t> si el primero es mayor o igual al segundo, y </a:t>
            </a:r>
            <a:r>
              <a:rPr b="1" i="0" lang="es-419" sz="1350" u="none" cap="none" strike="noStrike">
                <a:solidFill>
                  <a:srgbClr val="000000"/>
                </a:solidFill>
                <a:latin typeface="DM Sans"/>
                <a:ea typeface="DM Sans"/>
                <a:cs typeface="DM Sans"/>
                <a:sym typeface="DM Sans"/>
              </a:rPr>
              <a:t>False</a:t>
            </a:r>
            <a:r>
              <a:rPr b="0" i="0" lang="es-419" sz="1350" u="none" cap="none" strike="noStrike">
                <a:solidFill>
                  <a:srgbClr val="000000"/>
                </a:solidFill>
                <a:latin typeface="DM Sans"/>
                <a:ea typeface="DM Sans"/>
                <a:cs typeface="DM Sans"/>
                <a:sym typeface="DM Sans"/>
              </a:rPr>
              <a:t> si el primero es menor que el segundo.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Este operador se escribe con un signo de mayor que y un igual (</a:t>
            </a:r>
            <a:r>
              <a:rPr b="1" i="0" lang="es-419" sz="1350" u="none" cap="none" strike="noStrike">
                <a:solidFill>
                  <a:srgbClr val="000000"/>
                </a:solidFill>
                <a:latin typeface="DM Sans"/>
                <a:ea typeface="DM Sans"/>
                <a:cs typeface="DM Sans"/>
                <a:sym typeface="DM Sans"/>
              </a:rPr>
              <a:t>&gt;=</a:t>
            </a:r>
            <a:r>
              <a:rPr b="0" i="0" lang="es-419"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grpSp>
        <p:nvGrpSpPr>
          <p:cNvPr id="326" name="Google Shape;326;p52"/>
          <p:cNvGrpSpPr/>
          <p:nvPr/>
        </p:nvGrpSpPr>
        <p:grpSpPr>
          <a:xfrm>
            <a:off x="8394894" y="161854"/>
            <a:ext cx="587130" cy="587130"/>
            <a:chOff x="473351" y="619523"/>
            <a:chExt cx="738900" cy="738900"/>
          </a:xfrm>
        </p:grpSpPr>
        <p:sp>
          <p:nvSpPr>
            <p:cNvPr id="327" name="Google Shape;327;p5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8" name="Google Shape;328;p5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3"/>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¿Operadores en Strings?</a:t>
            </a:r>
            <a:endParaRPr b="1" i="0" sz="4000" u="none" cap="none" strike="noStrike">
              <a:solidFill>
                <a:schemeClr val="dk1"/>
              </a:solidFill>
              <a:latin typeface="DM Sans"/>
              <a:ea typeface="DM Sans"/>
              <a:cs typeface="DM Sans"/>
              <a:sym typeface="DM Sans"/>
            </a:endParaRPr>
          </a:p>
        </p:txBody>
      </p:sp>
      <p:sp>
        <p:nvSpPr>
          <p:cNvPr id="335" name="Google Shape;335;p53"/>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No sólo podemos hacer operaciones relacionales en números, también podemos hacerlas en strings.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336" name="Google Shape;336;p53"/>
          <p:cNvSpPr txBox="1"/>
          <p:nvPr/>
        </p:nvSpPr>
        <p:spPr>
          <a:xfrm>
            <a:off x="4527575" y="1908175"/>
            <a:ext cx="38346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'Hola' == 'Hola’</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EA90FF"/>
                </a:solidFill>
                <a:latin typeface="DM Sans"/>
                <a:ea typeface="DM Sans"/>
                <a:cs typeface="DM Sans"/>
                <a:sym typeface="DM Sans"/>
              </a:rPr>
              <a:t>True</a:t>
            </a:r>
            <a:endParaRPr b="0" i="0" sz="1350" u="none" cap="none" strike="noStrike">
              <a:solidFill>
                <a:srgbClr val="EA90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a = 'Hola’ </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a[0] != 'H'</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EA90FF"/>
                </a:solidFill>
                <a:latin typeface="DM Sans"/>
                <a:ea typeface="DM Sans"/>
                <a:cs typeface="DM Sans"/>
                <a:sym typeface="DM Sans"/>
              </a:rPr>
              <a:t>False</a:t>
            </a:r>
            <a:endParaRPr b="0" i="0" sz="1350" u="none" cap="none" strike="noStrike">
              <a:solidFill>
                <a:srgbClr val="EA90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También podemos comparar en Listas, Booleanos y más tipos de datos.</a:t>
            </a:r>
            <a:endParaRPr b="0" i="0" sz="1350" u="none" cap="none" strike="noStrike">
              <a:solidFill>
                <a:srgbClr val="000000"/>
              </a:solidFill>
              <a:latin typeface="DM Sans"/>
              <a:ea typeface="DM Sans"/>
              <a:cs typeface="DM Sans"/>
              <a:sym typeface="DM Sans"/>
            </a:endParaRPr>
          </a:p>
        </p:txBody>
      </p:sp>
      <p:grpSp>
        <p:nvGrpSpPr>
          <p:cNvPr id="337" name="Google Shape;337;p53"/>
          <p:cNvGrpSpPr/>
          <p:nvPr/>
        </p:nvGrpSpPr>
        <p:grpSpPr>
          <a:xfrm>
            <a:off x="8394894" y="161854"/>
            <a:ext cx="587130" cy="587130"/>
            <a:chOff x="473351" y="619523"/>
            <a:chExt cx="738900" cy="738900"/>
          </a:xfrm>
        </p:grpSpPr>
        <p:sp>
          <p:nvSpPr>
            <p:cNvPr id="338" name="Google Shape;338;p5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9" name="Google Shape;339;p5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4"/>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5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Tipo Lógico</a:t>
            </a:r>
            <a:endParaRPr b="1" i="0" sz="4000" u="none" cap="none" strike="noStrike">
              <a:solidFill>
                <a:schemeClr val="dk1"/>
              </a:solidFill>
              <a:latin typeface="DM Sans"/>
              <a:ea typeface="DM Sans"/>
              <a:cs typeface="DM Sans"/>
              <a:sym typeface="DM Sans"/>
            </a:endParaRPr>
          </a:p>
        </p:txBody>
      </p:sp>
      <p:sp>
        <p:nvSpPr>
          <p:cNvPr id="346" name="Google Shape;346;p54"/>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Los Booleanos tienen un valor aritmético por defecto. </a:t>
            </a:r>
            <a:r>
              <a:rPr b="1" i="0" lang="es-419" sz="1350" u="none" cap="none" strike="noStrike">
                <a:solidFill>
                  <a:srgbClr val="000000"/>
                </a:solidFill>
                <a:latin typeface="DM Sans"/>
                <a:ea typeface="DM Sans"/>
                <a:cs typeface="DM Sans"/>
                <a:sym typeface="DM Sans"/>
              </a:rPr>
              <a:t>True</a:t>
            </a:r>
            <a:r>
              <a:rPr b="0" i="0" lang="es-419" sz="1350" u="none" cap="none" strike="noStrike">
                <a:solidFill>
                  <a:srgbClr val="000000"/>
                </a:solidFill>
                <a:latin typeface="DM Sans"/>
                <a:ea typeface="DM Sans"/>
                <a:cs typeface="DM Sans"/>
                <a:sym typeface="DM Sans"/>
              </a:rPr>
              <a:t> tiene un valor de 1 y mientras tanto </a:t>
            </a:r>
            <a:r>
              <a:rPr b="1" i="0" lang="es-419" sz="1350" u="none" cap="none" strike="noStrike">
                <a:solidFill>
                  <a:srgbClr val="000000"/>
                </a:solidFill>
                <a:latin typeface="DM Sans"/>
                <a:ea typeface="DM Sans"/>
                <a:cs typeface="DM Sans"/>
                <a:sym typeface="DM Sans"/>
              </a:rPr>
              <a:t>False </a:t>
            </a:r>
            <a:r>
              <a:rPr b="0" i="0" lang="es-419" sz="1350" u="none" cap="none" strike="noStrike">
                <a:solidFill>
                  <a:srgbClr val="000000"/>
                </a:solidFill>
                <a:latin typeface="DM Sans"/>
                <a:ea typeface="DM Sans"/>
                <a:cs typeface="DM Sans"/>
                <a:sym typeface="DM Sans"/>
              </a:rPr>
              <a:t>tiene un valor de 0. Es decir, tienen un valor binario que se utiliza para poder operar entre sí.</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347" name="Google Shape;347;p54"/>
          <p:cNvSpPr txBox="1"/>
          <p:nvPr/>
        </p:nvSpPr>
        <p:spPr>
          <a:xfrm>
            <a:off x="4527575" y="1908175"/>
            <a:ext cx="383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True &gt; False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EA90FF"/>
                </a:solidFill>
                <a:latin typeface="DM Sans"/>
                <a:ea typeface="DM Sans"/>
                <a:cs typeface="DM Sans"/>
                <a:sym typeface="DM Sans"/>
              </a:rPr>
              <a:t>True</a:t>
            </a:r>
            <a:endParaRPr b="0" i="0" sz="1350" u="none" cap="none" strike="noStrike">
              <a:solidFill>
                <a:srgbClr val="EA90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True * 3</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EA90FF"/>
                </a:solidFill>
                <a:latin typeface="DM Sans"/>
                <a:ea typeface="DM Sans"/>
                <a:cs typeface="DM Sans"/>
                <a:sym typeface="DM Sans"/>
              </a:rPr>
              <a:t>3</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False / 5</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EA90FF"/>
                </a:solidFill>
                <a:latin typeface="DM Sans"/>
                <a:ea typeface="DM Sans"/>
                <a:cs typeface="DM Sans"/>
                <a:sym typeface="DM Sans"/>
              </a:rPr>
              <a:t>0.0</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pSp>
        <p:nvGrpSpPr>
          <p:cNvPr id="348" name="Google Shape;348;p54"/>
          <p:cNvGrpSpPr/>
          <p:nvPr/>
        </p:nvGrpSpPr>
        <p:grpSpPr>
          <a:xfrm>
            <a:off x="8394894" y="161854"/>
            <a:ext cx="587130" cy="587130"/>
            <a:chOff x="473351" y="619523"/>
            <a:chExt cx="738900" cy="738900"/>
          </a:xfrm>
        </p:grpSpPr>
        <p:sp>
          <p:nvSpPr>
            <p:cNvPr id="349" name="Google Shape;349;p5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0" name="Google Shape;350;p5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grpSp>
        <p:nvGrpSpPr>
          <p:cNvPr id="355" name="Google Shape;355;p55"/>
          <p:cNvGrpSpPr/>
          <p:nvPr/>
        </p:nvGrpSpPr>
        <p:grpSpPr>
          <a:xfrm>
            <a:off x="4202556" y="994173"/>
            <a:ext cx="738900" cy="738900"/>
            <a:chOff x="974706" y="2467173"/>
            <a:chExt cx="738900" cy="738900"/>
          </a:xfrm>
        </p:grpSpPr>
        <p:sp>
          <p:nvSpPr>
            <p:cNvPr id="356" name="Google Shape;356;p5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7" name="Google Shape;357;p5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58" name="Google Shape;358;p55"/>
          <p:cNvSpPr txBox="1"/>
          <p:nvPr/>
        </p:nvSpPr>
        <p:spPr>
          <a:xfrm>
            <a:off x="1014000" y="2219525"/>
            <a:ext cx="71160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i="0" lang="es-419" sz="4000" u="none" cap="none" strike="noStrike">
                <a:solidFill>
                  <a:schemeClr val="dk1"/>
                </a:solidFill>
                <a:latin typeface="DM Sans"/>
                <a:ea typeface="DM Sans"/>
                <a:cs typeface="DM Sans"/>
                <a:sym typeface="DM Sans"/>
              </a:rPr>
              <a:t>Operadores Relacionales</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359" name="Google Shape;359;p55"/>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Duración: </a:t>
            </a:r>
            <a:r>
              <a:rPr b="1" i="0" lang="es-419"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
        <p:nvSpPr>
          <p:cNvPr id="360" name="Google Shape;360;p55"/>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s-419" sz="2000" u="none" cap="none" strike="noStrike">
                <a:solidFill>
                  <a:srgbClr val="999999"/>
                </a:solidFill>
                <a:latin typeface="DM Sans"/>
                <a:ea typeface="DM Sans"/>
                <a:cs typeface="DM Sans"/>
                <a:sym typeface="DM Sans"/>
              </a:rPr>
              <a:t>Calcular el resultado de cada expresión</a:t>
            </a:r>
            <a:endParaRPr b="0" i="0" sz="200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56"/>
          <p:cNvPicPr preferRelativeResize="0"/>
          <p:nvPr/>
        </p:nvPicPr>
        <p:blipFill rotWithShape="1">
          <a:blip r:embed="rId3">
            <a:alphaModFix/>
          </a:blip>
          <a:srcRect b="0" l="10689" r="43589" t="0"/>
          <a:stretch/>
        </p:blipFill>
        <p:spPr>
          <a:xfrm>
            <a:off x="5655824" y="31850"/>
            <a:ext cx="3487125" cy="5079800"/>
          </a:xfrm>
          <a:prstGeom prst="rect">
            <a:avLst/>
          </a:prstGeom>
          <a:noFill/>
          <a:ln>
            <a:noFill/>
          </a:ln>
        </p:spPr>
      </p:pic>
      <p:grpSp>
        <p:nvGrpSpPr>
          <p:cNvPr id="366" name="Google Shape;366;p56"/>
          <p:cNvGrpSpPr/>
          <p:nvPr/>
        </p:nvGrpSpPr>
        <p:grpSpPr>
          <a:xfrm>
            <a:off x="457347" y="468297"/>
            <a:ext cx="431074" cy="431074"/>
            <a:chOff x="974706" y="2467173"/>
            <a:chExt cx="738900" cy="738900"/>
          </a:xfrm>
        </p:grpSpPr>
        <p:sp>
          <p:nvSpPr>
            <p:cNvPr id="367" name="Google Shape;367;p5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8" name="Google Shape;368;p56"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369" name="Google Shape;369;p56"/>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Operadores relacionales</a:t>
            </a:r>
            <a:endParaRPr b="1" i="0" sz="4000" u="none" cap="none" strike="noStrike">
              <a:solidFill>
                <a:schemeClr val="dk1"/>
              </a:solidFill>
              <a:latin typeface="DM Sans"/>
              <a:ea typeface="DM Sans"/>
              <a:cs typeface="DM Sans"/>
              <a:sym typeface="DM Sans"/>
            </a:endParaRPr>
          </a:p>
        </p:txBody>
      </p:sp>
      <p:pic>
        <p:nvPicPr>
          <p:cNvPr id="370" name="Google Shape;370;p56"/>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371" name="Google Shape;371;p56"/>
          <p:cNvSpPr txBox="1"/>
          <p:nvPr/>
        </p:nvSpPr>
        <p:spPr>
          <a:xfrm>
            <a:off x="501450" y="2425200"/>
            <a:ext cx="4790100" cy="144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En una lista encontraremos diferentes operaciones relacionales, calcular mentalmente el resultado de cada expresión y almacenarlo en una nueva lista que contendrá únicamente valores lógicos True y False.</a:t>
            </a:r>
            <a:br>
              <a:rPr b="0" i="0" lang="es-419" sz="1350" u="none" cap="none" strike="noStrike">
                <a:solidFill>
                  <a:srgbClr val="000000"/>
                </a:solidFill>
                <a:latin typeface="DM Sans"/>
                <a:ea typeface="DM Sans"/>
                <a:cs typeface="DM Sans"/>
                <a:sym typeface="DM Sans"/>
              </a:rPr>
            </a:br>
            <a:br>
              <a:rPr b="0" i="0" lang="es-419" sz="1350" u="none" cap="none" strike="noStrike">
                <a:solidFill>
                  <a:srgbClr val="000000"/>
                </a:solidFill>
                <a:latin typeface="DM Sans"/>
                <a:ea typeface="DM Sans"/>
                <a:cs typeface="DM Sans"/>
                <a:sym typeface="DM Sans"/>
              </a:rPr>
            </a:br>
            <a:endParaRPr b="0" i="0" sz="1450" u="none" cap="none" strike="noStrike">
              <a:solidFill>
                <a:srgbClr val="000000"/>
              </a:solidFill>
              <a:latin typeface="DM Sans"/>
              <a:ea typeface="DM Sans"/>
              <a:cs typeface="DM Sans"/>
              <a:sym typeface="DM Sans"/>
            </a:endParaRPr>
          </a:p>
        </p:txBody>
      </p:sp>
      <p:sp>
        <p:nvSpPr>
          <p:cNvPr id="372" name="Google Shape;372;p5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57"/>
          <p:cNvPicPr preferRelativeResize="0"/>
          <p:nvPr/>
        </p:nvPicPr>
        <p:blipFill rotWithShape="1">
          <a:blip r:embed="rId3">
            <a:alphaModFix/>
          </a:blip>
          <a:srcRect b="0" l="10689" r="43587" t="0"/>
          <a:stretch/>
        </p:blipFill>
        <p:spPr>
          <a:xfrm>
            <a:off x="5655824" y="31850"/>
            <a:ext cx="3487125" cy="5079800"/>
          </a:xfrm>
          <a:prstGeom prst="rect">
            <a:avLst/>
          </a:prstGeom>
          <a:noFill/>
          <a:ln>
            <a:noFill/>
          </a:ln>
        </p:spPr>
      </p:pic>
      <p:grpSp>
        <p:nvGrpSpPr>
          <p:cNvPr id="378" name="Google Shape;378;p57"/>
          <p:cNvGrpSpPr/>
          <p:nvPr/>
        </p:nvGrpSpPr>
        <p:grpSpPr>
          <a:xfrm>
            <a:off x="457347" y="468298"/>
            <a:ext cx="431074" cy="431074"/>
            <a:chOff x="974706" y="2467173"/>
            <a:chExt cx="738900" cy="738900"/>
          </a:xfrm>
        </p:grpSpPr>
        <p:sp>
          <p:nvSpPr>
            <p:cNvPr id="379" name="Google Shape;379;p5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57"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381" name="Google Shape;381;p57"/>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Operadores relacionales</a:t>
            </a:r>
            <a:endParaRPr b="1" i="0" sz="4000" u="none" cap="none" strike="noStrike">
              <a:solidFill>
                <a:schemeClr val="dk1"/>
              </a:solidFill>
              <a:latin typeface="DM Sans"/>
              <a:ea typeface="DM Sans"/>
              <a:cs typeface="DM Sans"/>
              <a:sym typeface="DM Sans"/>
            </a:endParaRPr>
          </a:p>
        </p:txBody>
      </p:sp>
      <p:pic>
        <p:nvPicPr>
          <p:cNvPr id="382" name="Google Shape;382;p57"/>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383" name="Google Shape;383;p57"/>
          <p:cNvSpPr txBox="1"/>
          <p:nvPr/>
        </p:nvSpPr>
        <p:spPr>
          <a:xfrm>
            <a:off x="549525" y="2253750"/>
            <a:ext cx="4790100" cy="2314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Sugerencia.</a:t>
            </a:r>
            <a:r>
              <a:rPr b="0" i="0" lang="es-419" sz="1350" u="none" cap="none" strike="noStrike">
                <a:solidFill>
                  <a:srgbClr val="000000"/>
                </a:solidFill>
                <a:latin typeface="DM Sans"/>
                <a:ea typeface="DM Sans"/>
                <a:cs typeface="DM Sans"/>
                <a:sym typeface="DM Sans"/>
              </a:rPr>
              <a:t> Si necesitas ayuda, dej</a:t>
            </a:r>
            <a:r>
              <a:rPr lang="es-419" sz="1350">
                <a:latin typeface="DM Sans"/>
                <a:ea typeface="DM Sans"/>
                <a:cs typeface="DM Sans"/>
                <a:sym typeface="DM Sans"/>
              </a:rPr>
              <a:t>a</a:t>
            </a:r>
            <a:r>
              <a:rPr b="0" i="0" lang="es-419" sz="1350" u="none" cap="none" strike="noStrike">
                <a:solidFill>
                  <a:srgbClr val="000000"/>
                </a:solidFill>
                <a:latin typeface="DM Sans"/>
                <a:ea typeface="DM Sans"/>
                <a:cs typeface="DM Sans"/>
                <a:sym typeface="DM Sans"/>
              </a:rPr>
              <a:t> que </a:t>
            </a:r>
            <a:r>
              <a:rPr lang="es-419" sz="1350">
                <a:latin typeface="DM Sans"/>
                <a:ea typeface="DM Sans"/>
                <a:cs typeface="DM Sans"/>
                <a:sym typeface="DM Sans"/>
              </a:rPr>
              <a:t>Python</a:t>
            </a:r>
            <a:r>
              <a:rPr b="0" i="0" lang="es-419" sz="1350" u="none" cap="none" strike="noStrike">
                <a:solidFill>
                  <a:srgbClr val="000000"/>
                </a:solidFill>
                <a:latin typeface="DM Sans"/>
                <a:ea typeface="DM Sans"/>
                <a:cs typeface="DM Sans"/>
                <a:sym typeface="DM Sans"/>
              </a:rPr>
              <a:t> calcule estas expresiones por </a:t>
            </a:r>
            <a:r>
              <a:rPr lang="es-419" sz="1350">
                <a:latin typeface="DM Sans"/>
                <a:ea typeface="DM Sans"/>
                <a:cs typeface="DM Sans"/>
                <a:sym typeface="DM Sans"/>
              </a:rPr>
              <a:t>ti</a:t>
            </a:r>
            <a:br>
              <a:rPr b="0" i="0" lang="es-419"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expresiones = [</a:t>
            </a:r>
            <a:endParaRPr b="0" i="0" sz="1350" u="none" cap="none" strike="noStrike">
              <a:solidFill>
                <a:schemeClr val="dk1"/>
              </a:solidFill>
              <a:latin typeface="DM Sans"/>
              <a:ea typeface="DM Sans"/>
              <a:cs typeface="DM Sans"/>
              <a:sym typeface="DM Sans"/>
            </a:endParaRPr>
          </a:p>
          <a:p>
            <a:pPr indent="457200" lvl="0" marL="0" marR="0" rtl="0" algn="l">
              <a:lnSpc>
                <a:spcPct val="115000"/>
              </a:lnSpc>
              <a:spcBef>
                <a:spcPts val="0"/>
              </a:spcBef>
              <a:spcAft>
                <a:spcPts val="0"/>
              </a:spcAft>
              <a:buClr>
                <a:schemeClr val="dk1"/>
              </a:buClr>
              <a:buSzPts val="1100"/>
              <a:buFont typeface="Arial"/>
              <a:buNone/>
            </a:pPr>
            <a:r>
              <a:rPr b="0" i="0" lang="es-419" sz="1250" u="none" cap="none" strike="noStrike">
                <a:solidFill>
                  <a:schemeClr val="accent4"/>
                </a:solidFill>
                <a:latin typeface="DM Sans"/>
                <a:ea typeface="DM Sans"/>
                <a:cs typeface="DM Sans"/>
                <a:sym typeface="DM Sans"/>
              </a:rPr>
              <a:t>False == True</a:t>
            </a:r>
            <a:r>
              <a:rPr b="0" i="0" lang="es-419" sz="1250" u="none" cap="none" strike="noStrike">
                <a:solidFill>
                  <a:schemeClr val="dk1"/>
                </a:solidFill>
                <a:latin typeface="DM Sans"/>
                <a:ea typeface="DM Sans"/>
                <a:cs typeface="DM Sans"/>
                <a:sym typeface="DM Sans"/>
              </a:rPr>
              <a:t>,</a:t>
            </a:r>
            <a:endParaRPr b="0" i="0" sz="1250" u="none" cap="none" strike="noStrike">
              <a:solidFill>
                <a:schemeClr val="dk1"/>
              </a:solidFill>
              <a:latin typeface="DM Sans"/>
              <a:ea typeface="DM Sans"/>
              <a:cs typeface="DM Sans"/>
              <a:sym typeface="DM Sans"/>
            </a:endParaRPr>
          </a:p>
          <a:p>
            <a:pPr indent="457200" lvl="0" marL="0" marR="0" rtl="0" algn="l">
              <a:lnSpc>
                <a:spcPct val="115000"/>
              </a:lnSpc>
              <a:spcBef>
                <a:spcPts val="0"/>
              </a:spcBef>
              <a:spcAft>
                <a:spcPts val="0"/>
              </a:spcAft>
              <a:buClr>
                <a:schemeClr val="dk1"/>
              </a:buClr>
              <a:buSzPts val="1100"/>
              <a:buFont typeface="Arial"/>
              <a:buNone/>
            </a:pPr>
            <a:r>
              <a:rPr b="0" i="0" lang="es-419" sz="1250" u="none" cap="none" strike="noStrike">
                <a:solidFill>
                  <a:srgbClr val="E0FF00"/>
                </a:solidFill>
                <a:latin typeface="DM Sans"/>
                <a:ea typeface="DM Sans"/>
                <a:cs typeface="DM Sans"/>
                <a:sym typeface="DM Sans"/>
              </a:rPr>
              <a:t>10 &gt;= 2*4</a:t>
            </a:r>
            <a:r>
              <a:rPr b="0" i="0" lang="es-419" sz="1250" u="none" cap="none" strike="noStrike">
                <a:solidFill>
                  <a:schemeClr val="dk1"/>
                </a:solidFill>
                <a:latin typeface="DM Sans"/>
                <a:ea typeface="DM Sans"/>
                <a:cs typeface="DM Sans"/>
                <a:sym typeface="DM Sans"/>
              </a:rPr>
              <a:t>,</a:t>
            </a:r>
            <a:endParaRPr b="0" i="0" sz="1250" u="none" cap="none" strike="noStrike">
              <a:solidFill>
                <a:schemeClr val="dk1"/>
              </a:solidFill>
              <a:latin typeface="DM Sans"/>
              <a:ea typeface="DM Sans"/>
              <a:cs typeface="DM Sans"/>
              <a:sym typeface="DM Sans"/>
            </a:endParaRPr>
          </a:p>
          <a:p>
            <a:pPr indent="457200" lvl="0" marL="0" marR="0" rtl="0" algn="l">
              <a:lnSpc>
                <a:spcPct val="115000"/>
              </a:lnSpc>
              <a:spcBef>
                <a:spcPts val="0"/>
              </a:spcBef>
              <a:spcAft>
                <a:spcPts val="0"/>
              </a:spcAft>
              <a:buClr>
                <a:schemeClr val="dk1"/>
              </a:buClr>
              <a:buSzPts val="1100"/>
              <a:buFont typeface="Arial"/>
              <a:buNone/>
            </a:pPr>
            <a:r>
              <a:rPr b="0" i="0" lang="es-419" sz="1250" u="none" cap="none" strike="noStrike">
                <a:solidFill>
                  <a:srgbClr val="EF89D2"/>
                </a:solidFill>
                <a:latin typeface="DM Sans"/>
                <a:ea typeface="DM Sans"/>
                <a:cs typeface="DM Sans"/>
                <a:sym typeface="DM Sans"/>
              </a:rPr>
              <a:t>33/3 == 11</a:t>
            </a:r>
            <a:r>
              <a:rPr b="0" i="0" lang="es-419" sz="1250" u="none" cap="none" strike="noStrike">
                <a:solidFill>
                  <a:schemeClr val="dk1"/>
                </a:solidFill>
                <a:latin typeface="DM Sans"/>
                <a:ea typeface="DM Sans"/>
                <a:cs typeface="DM Sans"/>
                <a:sym typeface="DM Sans"/>
              </a:rPr>
              <a:t>,</a:t>
            </a:r>
            <a:endParaRPr b="0" i="0" sz="1250" u="none" cap="none" strike="noStrike">
              <a:solidFill>
                <a:schemeClr val="dk1"/>
              </a:solidFill>
              <a:latin typeface="DM Sans"/>
              <a:ea typeface="DM Sans"/>
              <a:cs typeface="DM Sans"/>
              <a:sym typeface="DM Sans"/>
            </a:endParaRPr>
          </a:p>
          <a:p>
            <a:pPr indent="457200" lvl="0" marL="0" marR="0" rtl="0" algn="l">
              <a:lnSpc>
                <a:spcPct val="115000"/>
              </a:lnSpc>
              <a:spcBef>
                <a:spcPts val="0"/>
              </a:spcBef>
              <a:spcAft>
                <a:spcPts val="0"/>
              </a:spcAft>
              <a:buClr>
                <a:schemeClr val="dk1"/>
              </a:buClr>
              <a:buSzPts val="1100"/>
              <a:buFont typeface="Arial"/>
              <a:buNone/>
            </a:pPr>
            <a:r>
              <a:rPr b="0" i="0" lang="es-419" sz="1250" u="none" cap="none" strike="noStrike">
                <a:solidFill>
                  <a:srgbClr val="FF0000"/>
                </a:solidFill>
                <a:latin typeface="DM Sans"/>
                <a:ea typeface="DM Sans"/>
                <a:cs typeface="DM Sans"/>
                <a:sym typeface="DM Sans"/>
              </a:rPr>
              <a:t>True &gt; False</a:t>
            </a:r>
            <a:r>
              <a:rPr b="0" i="0" lang="es-419" sz="1250" u="none" cap="none" strike="noStrike">
                <a:solidFill>
                  <a:schemeClr val="dk1"/>
                </a:solidFill>
                <a:latin typeface="DM Sans"/>
                <a:ea typeface="DM Sans"/>
                <a:cs typeface="DM Sans"/>
                <a:sym typeface="DM Sans"/>
              </a:rPr>
              <a:t>,</a:t>
            </a:r>
            <a:endParaRPr b="0" i="0" sz="1250" u="none" cap="none" strike="noStrike">
              <a:solidFill>
                <a:schemeClr val="dk1"/>
              </a:solidFill>
              <a:latin typeface="DM Sans"/>
              <a:ea typeface="DM Sans"/>
              <a:cs typeface="DM Sans"/>
              <a:sym typeface="DM Sans"/>
            </a:endParaRPr>
          </a:p>
          <a:p>
            <a:pPr indent="457200" lvl="0" marL="0" marR="0" rtl="0" algn="l">
              <a:lnSpc>
                <a:spcPct val="115000"/>
              </a:lnSpc>
              <a:spcBef>
                <a:spcPts val="0"/>
              </a:spcBef>
              <a:spcAft>
                <a:spcPts val="0"/>
              </a:spcAft>
              <a:buClr>
                <a:schemeClr val="dk1"/>
              </a:buClr>
              <a:buSzPts val="1100"/>
              <a:buFont typeface="Arial"/>
              <a:buNone/>
            </a:pPr>
            <a:r>
              <a:rPr b="0" i="0" lang="es-419" sz="1250" u="none" cap="none" strike="noStrike">
                <a:solidFill>
                  <a:schemeClr val="dk1"/>
                </a:solidFill>
                <a:latin typeface="DM Sans"/>
                <a:ea typeface="DM Sans"/>
                <a:cs typeface="DM Sans"/>
                <a:sym typeface="DM Sans"/>
              </a:rPr>
              <a:t>True*5 == 2.5*2</a:t>
            </a:r>
            <a:endParaRPr b="0" i="0" sz="12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50"/>
              <a:buFont typeface="Arial"/>
              <a:buNone/>
            </a:pPr>
            <a:r>
              <a:rPr b="0" i="0" lang="es-419" sz="1250" u="none" cap="none" strike="noStrike">
                <a:solidFill>
                  <a:schemeClr val="dk1"/>
                </a:solidFill>
                <a:latin typeface="Helvetica Neue Light"/>
                <a:ea typeface="Helvetica Neue Light"/>
                <a:cs typeface="Helvetica Neue Light"/>
                <a:sym typeface="Helvetica Neue Light"/>
              </a:rPr>
              <a:t>]</a:t>
            </a:r>
            <a:endParaRPr b="0" i="0" sz="1450" u="none" cap="none" strike="noStrike">
              <a:solidFill>
                <a:srgbClr val="000000"/>
              </a:solidFill>
              <a:latin typeface="DM Sans"/>
              <a:ea typeface="DM Sans"/>
              <a:cs typeface="DM Sans"/>
              <a:sym typeface="DM Sans"/>
            </a:endParaRPr>
          </a:p>
        </p:txBody>
      </p:sp>
      <p:sp>
        <p:nvSpPr>
          <p:cNvPr id="384" name="Google Shape;384;p5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Operadores lógicos</a:t>
            </a:r>
            <a:endParaRPr b="1" sz="400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9"/>
          <p:cNvSpPr/>
          <p:nvPr/>
        </p:nvSpPr>
        <p:spPr>
          <a:xfrm>
            <a:off x="3596550" y="2822075"/>
            <a:ext cx="1950900" cy="571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59"/>
          <p:cNvSpPr/>
          <p:nvPr/>
        </p:nvSpPr>
        <p:spPr>
          <a:xfrm>
            <a:off x="1049225" y="2821975"/>
            <a:ext cx="1950900" cy="571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9"/>
          <p:cNvSpPr txBox="1"/>
          <p:nvPr/>
        </p:nvSpPr>
        <p:spPr>
          <a:xfrm>
            <a:off x="1049225" y="2361075"/>
            <a:ext cx="19509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6000"/>
              <a:buFont typeface="Arial"/>
              <a:buNone/>
            </a:pPr>
            <a:r>
              <a:rPr b="1" i="0" lang="es-419" sz="6000" u="none" cap="none" strike="noStrike">
                <a:solidFill>
                  <a:srgbClr val="222222"/>
                </a:solidFill>
                <a:latin typeface="DM Sans"/>
                <a:ea typeface="DM Sans"/>
                <a:cs typeface="DM Sans"/>
                <a:sym typeface="DM Sans"/>
              </a:rPr>
              <a:t>Not</a:t>
            </a:r>
            <a:endParaRPr b="1" i="0" sz="3000" u="none" cap="none" strike="noStrike">
              <a:solidFill>
                <a:srgbClr val="222222"/>
              </a:solidFill>
              <a:latin typeface="DM Sans"/>
              <a:ea typeface="DM Sans"/>
              <a:cs typeface="DM Sans"/>
              <a:sym typeface="DM Sans"/>
            </a:endParaRPr>
          </a:p>
        </p:txBody>
      </p:sp>
      <p:sp>
        <p:nvSpPr>
          <p:cNvPr id="397" name="Google Shape;397;p59"/>
          <p:cNvSpPr txBox="1"/>
          <p:nvPr/>
        </p:nvSpPr>
        <p:spPr>
          <a:xfrm>
            <a:off x="501450" y="5729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Operadores Lógicos</a:t>
            </a:r>
            <a:endParaRPr b="1" i="0" sz="4000" u="none" cap="none" strike="noStrike">
              <a:solidFill>
                <a:schemeClr val="dk1"/>
              </a:solidFill>
              <a:latin typeface="DM Sans"/>
              <a:ea typeface="DM Sans"/>
              <a:cs typeface="DM Sans"/>
              <a:sym typeface="DM Sans"/>
            </a:endParaRPr>
          </a:p>
        </p:txBody>
      </p:sp>
      <p:sp>
        <p:nvSpPr>
          <p:cNvPr id="398" name="Google Shape;398;p59"/>
          <p:cNvSpPr txBox="1"/>
          <p:nvPr/>
        </p:nvSpPr>
        <p:spPr>
          <a:xfrm>
            <a:off x="1049225" y="3684900"/>
            <a:ext cx="19509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 (no - negación)</a:t>
            </a:r>
            <a:endParaRPr b="0" i="0" sz="1350" u="none" cap="none" strike="noStrike">
              <a:solidFill>
                <a:srgbClr val="000000"/>
              </a:solidFill>
              <a:latin typeface="DM Sans"/>
              <a:ea typeface="DM Sans"/>
              <a:cs typeface="DM Sans"/>
              <a:sym typeface="DM Sans"/>
            </a:endParaRPr>
          </a:p>
        </p:txBody>
      </p:sp>
      <p:sp>
        <p:nvSpPr>
          <p:cNvPr id="399" name="Google Shape;399;p59"/>
          <p:cNvSpPr txBox="1"/>
          <p:nvPr/>
        </p:nvSpPr>
        <p:spPr>
          <a:xfrm>
            <a:off x="3596550" y="3684900"/>
            <a:ext cx="19509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(o de esto o aquello)</a:t>
            </a:r>
            <a:endParaRPr b="0" i="0" sz="1350" u="none" cap="none" strike="noStrike">
              <a:solidFill>
                <a:srgbClr val="000000"/>
              </a:solidFill>
              <a:latin typeface="DM Sans"/>
              <a:ea typeface="DM Sans"/>
              <a:cs typeface="DM Sans"/>
              <a:sym typeface="DM Sans"/>
            </a:endParaRPr>
          </a:p>
        </p:txBody>
      </p:sp>
      <p:sp>
        <p:nvSpPr>
          <p:cNvPr id="400" name="Google Shape;400;p59"/>
          <p:cNvSpPr txBox="1"/>
          <p:nvPr/>
        </p:nvSpPr>
        <p:spPr>
          <a:xfrm>
            <a:off x="3596550" y="2340275"/>
            <a:ext cx="19509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6000"/>
              <a:buFont typeface="Arial"/>
              <a:buNone/>
            </a:pPr>
            <a:r>
              <a:rPr b="1" i="0" lang="es-419" sz="6000" u="none" cap="none" strike="noStrike">
                <a:solidFill>
                  <a:srgbClr val="222222"/>
                </a:solidFill>
                <a:latin typeface="DM Sans"/>
                <a:ea typeface="DM Sans"/>
                <a:cs typeface="DM Sans"/>
                <a:sym typeface="DM Sans"/>
              </a:rPr>
              <a:t>Or </a:t>
            </a:r>
            <a:endParaRPr b="1" i="0" sz="3000" u="none" cap="none" strike="noStrike">
              <a:solidFill>
                <a:srgbClr val="222222"/>
              </a:solidFill>
              <a:latin typeface="DM Sans"/>
              <a:ea typeface="DM Sans"/>
              <a:cs typeface="DM Sans"/>
              <a:sym typeface="DM Sans"/>
            </a:endParaRPr>
          </a:p>
        </p:txBody>
      </p:sp>
      <p:sp>
        <p:nvSpPr>
          <p:cNvPr id="401" name="Google Shape;401;p59"/>
          <p:cNvSpPr/>
          <p:nvPr/>
        </p:nvSpPr>
        <p:spPr>
          <a:xfrm>
            <a:off x="6111150" y="2822075"/>
            <a:ext cx="1950900" cy="571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59"/>
          <p:cNvSpPr txBox="1"/>
          <p:nvPr/>
        </p:nvSpPr>
        <p:spPr>
          <a:xfrm>
            <a:off x="6111150" y="3684900"/>
            <a:ext cx="19509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 (Y de esto y eso).</a:t>
            </a:r>
            <a:endParaRPr b="0" i="0" sz="1350" u="none" cap="none" strike="noStrike">
              <a:solidFill>
                <a:srgbClr val="000000"/>
              </a:solidFill>
              <a:latin typeface="DM Sans"/>
              <a:ea typeface="DM Sans"/>
              <a:cs typeface="DM Sans"/>
              <a:sym typeface="DM Sans"/>
            </a:endParaRPr>
          </a:p>
        </p:txBody>
      </p:sp>
      <p:sp>
        <p:nvSpPr>
          <p:cNvPr id="403" name="Google Shape;403;p59"/>
          <p:cNvSpPr txBox="1"/>
          <p:nvPr/>
        </p:nvSpPr>
        <p:spPr>
          <a:xfrm>
            <a:off x="6111150" y="2340275"/>
            <a:ext cx="19509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6000"/>
              <a:buFont typeface="Arial"/>
              <a:buNone/>
            </a:pPr>
            <a:r>
              <a:rPr b="1" i="0" lang="es-419" sz="6000" u="none" cap="none" strike="noStrike">
                <a:solidFill>
                  <a:srgbClr val="222222"/>
                </a:solidFill>
                <a:latin typeface="DM Sans"/>
                <a:ea typeface="DM Sans"/>
                <a:cs typeface="DM Sans"/>
                <a:sym typeface="DM Sans"/>
              </a:rPr>
              <a:t>And  </a:t>
            </a:r>
            <a:endParaRPr b="1" i="0" sz="3000" u="none" cap="none" strike="noStrike">
              <a:solidFill>
                <a:srgbClr val="222222"/>
              </a:solidFill>
              <a:latin typeface="DM Sans"/>
              <a:ea typeface="DM Sans"/>
              <a:cs typeface="DM Sans"/>
              <a:sym typeface="DM Sans"/>
            </a:endParaRPr>
          </a:p>
        </p:txBody>
      </p:sp>
      <p:sp>
        <p:nvSpPr>
          <p:cNvPr id="404" name="Google Shape;404;p59"/>
          <p:cNvSpPr txBox="1"/>
          <p:nvPr/>
        </p:nvSpPr>
        <p:spPr>
          <a:xfrm>
            <a:off x="473350" y="14509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Existen varios tipos de operadores lógicos en Python. Pero nos estaremos enfocando en los tres más básicos y utilizados: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33"/>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137" name="Google Shape;137;p33"/>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138" name="Google Shape;138;p33"/>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139" name="Google Shape;139;p33"/>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140" name="Google Shape;140;p33"/>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419"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141" name="Google Shape;141;p33"/>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419" sz="1200" u="none" cap="none" strike="noStrike">
                <a:solidFill>
                  <a:srgbClr val="999999"/>
                </a:solidFill>
                <a:latin typeface="DM Sans"/>
                <a:ea typeface="DM Sans"/>
                <a:cs typeface="DM Sans"/>
                <a:sym typeface="DM Sans"/>
              </a:rPr>
              <a:t>02</a:t>
            </a:r>
            <a:endParaRPr b="1" i="0" sz="1600" u="none" cap="none" strike="noStrike">
              <a:solidFill>
                <a:srgbClr val="999999"/>
              </a:solidFill>
              <a:latin typeface="DM Sans"/>
              <a:ea typeface="DM Sans"/>
              <a:cs typeface="DM Sans"/>
              <a:sym typeface="DM Sans"/>
            </a:endParaRPr>
          </a:p>
        </p:txBody>
      </p:sp>
      <p:cxnSp>
        <p:nvCxnSpPr>
          <p:cNvPr id="142" name="Google Shape;142;p33"/>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43" name="Google Shape;143;p33"/>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es-419" sz="1200" u="none" cap="none" strike="noStrike">
                <a:solidFill>
                  <a:schemeClr val="lt1"/>
                </a:solidFill>
                <a:latin typeface="DM Sans"/>
                <a:ea typeface="DM Sans"/>
                <a:cs typeface="DM Sans"/>
                <a:sym typeface="DM Sans"/>
              </a:rPr>
              <a:t>03</a:t>
            </a:r>
            <a:endParaRPr b="1" i="0" sz="1600" u="none" cap="none" strike="noStrike">
              <a:solidFill>
                <a:schemeClr val="lt1"/>
              </a:solidFill>
              <a:latin typeface="DM Sans"/>
              <a:ea typeface="DM Sans"/>
              <a:cs typeface="DM Sans"/>
              <a:sym typeface="DM Sans"/>
            </a:endParaRPr>
          </a:p>
        </p:txBody>
      </p:sp>
      <p:cxnSp>
        <p:nvCxnSpPr>
          <p:cNvPr id="144" name="Google Shape;144;p33"/>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45" name="Google Shape;145;p33"/>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419" sz="1200" u="none" cap="none" strike="noStrike">
                <a:solidFill>
                  <a:srgbClr val="999999"/>
                </a:solidFill>
                <a:latin typeface="DM Sans"/>
                <a:ea typeface="DM Sans"/>
                <a:cs typeface="DM Sans"/>
                <a:sym typeface="DM Sans"/>
              </a:rPr>
              <a:t>04</a:t>
            </a:r>
            <a:endParaRPr b="1" i="0" sz="1600" u="none" cap="none" strike="noStrike">
              <a:solidFill>
                <a:srgbClr val="999999"/>
              </a:solidFill>
              <a:latin typeface="DM Sans"/>
              <a:ea typeface="DM Sans"/>
              <a:cs typeface="DM Sans"/>
              <a:sym typeface="DM Sans"/>
            </a:endParaRPr>
          </a:p>
        </p:txBody>
      </p:sp>
      <p:cxnSp>
        <p:nvCxnSpPr>
          <p:cNvPr id="146" name="Google Shape;146;p33"/>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47" name="Google Shape;147;p33"/>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419" sz="1500" u="none" cap="none" strike="noStrike">
                <a:solidFill>
                  <a:srgbClr val="999999"/>
                </a:solidFill>
                <a:latin typeface="DM Sans"/>
                <a:ea typeface="DM Sans"/>
                <a:cs typeface="DM Sans"/>
                <a:sym typeface="DM Sans"/>
              </a:rPr>
              <a:t>Controladores de Flujo </a:t>
            </a:r>
            <a:r>
              <a:rPr b="1" lang="es-419" sz="1500">
                <a:solidFill>
                  <a:srgbClr val="999999"/>
                </a:solidFill>
                <a:latin typeface="DM Sans"/>
                <a:ea typeface="DM Sans"/>
                <a:cs typeface="DM Sans"/>
                <a:sym typeface="DM Sans"/>
              </a:rPr>
              <a:t>I</a:t>
            </a:r>
            <a:endParaRPr b="1" i="0" sz="1500" u="none" cap="none" strike="noStrike">
              <a:solidFill>
                <a:srgbClr val="999999"/>
              </a:solidFill>
              <a:latin typeface="DM Sans"/>
              <a:ea typeface="DM Sans"/>
              <a:cs typeface="DM Sans"/>
              <a:sym typeface="DM Sans"/>
            </a:endParaRPr>
          </a:p>
        </p:txBody>
      </p:sp>
      <p:cxnSp>
        <p:nvCxnSpPr>
          <p:cNvPr id="148" name="Google Shape;148;p33"/>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49" name="Google Shape;149;p33"/>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50" name="Google Shape;150;p33"/>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151" name="Google Shape;151;p33"/>
          <p:cNvSpPr txBox="1"/>
          <p:nvPr/>
        </p:nvSpPr>
        <p:spPr>
          <a:xfrm>
            <a:off x="5955750" y="2972363"/>
            <a:ext cx="1646100" cy="995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Condicional </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Else</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Elif</a:t>
            </a:r>
            <a:endParaRPr b="0" i="0" sz="1200" u="none" cap="none" strike="noStrike">
              <a:solidFill>
                <a:schemeClr val="lt1"/>
              </a:solidFill>
              <a:latin typeface="DM Sans"/>
              <a:ea typeface="DM Sans"/>
              <a:cs typeface="DM Sans"/>
              <a:sym typeface="DM Sans"/>
            </a:endParaRPr>
          </a:p>
        </p:txBody>
      </p:sp>
      <p:sp>
        <p:nvSpPr>
          <p:cNvPr id="152" name="Google Shape;152;p33"/>
          <p:cNvSpPr txBox="1"/>
          <p:nvPr/>
        </p:nvSpPr>
        <p:spPr>
          <a:xfrm>
            <a:off x="129317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419" sz="1500" u="none" cap="none" strike="noStrike">
                <a:solidFill>
                  <a:srgbClr val="999999"/>
                </a:solidFill>
                <a:latin typeface="DM Sans"/>
                <a:ea typeface="DM Sans"/>
                <a:cs typeface="DM Sans"/>
                <a:sym typeface="DM Sans"/>
              </a:rPr>
              <a:t>Listas y Tuplas</a:t>
            </a:r>
            <a:endParaRPr b="1" i="0" sz="1500" u="none" cap="none" strike="noStrike">
              <a:solidFill>
                <a:srgbClr val="EAFF6A"/>
              </a:solidFill>
              <a:latin typeface="DM Sans"/>
              <a:ea typeface="DM Sans"/>
              <a:cs typeface="DM Sans"/>
              <a:sym typeface="DM Sans"/>
            </a:endParaRPr>
          </a:p>
        </p:txBody>
      </p:sp>
      <p:sp>
        <p:nvSpPr>
          <p:cNvPr id="153" name="Google Shape;153;p33"/>
          <p:cNvSpPr txBox="1"/>
          <p:nvPr/>
        </p:nvSpPr>
        <p:spPr>
          <a:xfrm>
            <a:off x="1383750" y="2972363"/>
            <a:ext cx="1646100" cy="995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b="0" i="0" lang="es-419" sz="1200" u="none" cap="none" strike="noStrike">
                <a:solidFill>
                  <a:srgbClr val="FFFFFF"/>
                </a:solidFill>
                <a:latin typeface="DM Sans"/>
                <a:ea typeface="DM Sans"/>
                <a:cs typeface="DM Sans"/>
                <a:sym typeface="DM Sans"/>
              </a:rPr>
              <a:t>Listas</a:t>
            </a:r>
            <a:endParaRPr b="0" i="0" sz="1200" u="none" cap="none" strike="noStrike">
              <a:solidFill>
                <a:srgbClr val="FFFFFF"/>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b="0" i="0" lang="es-419" sz="1200" u="none" cap="none" strike="noStrike">
                <a:solidFill>
                  <a:srgbClr val="FFFFFF"/>
                </a:solidFill>
                <a:latin typeface="DM Sans"/>
                <a:ea typeface="DM Sans"/>
                <a:cs typeface="DM Sans"/>
                <a:sym typeface="DM Sans"/>
              </a:rPr>
              <a:t>Funciones</a:t>
            </a:r>
            <a:endParaRPr b="0" i="0" sz="1200" u="none" cap="none" strike="noStrike">
              <a:solidFill>
                <a:srgbClr val="FFFFFF"/>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b="0" i="0" lang="es-419" sz="1200" u="none" cap="none" strike="noStrike">
                <a:solidFill>
                  <a:srgbClr val="FFFFFF"/>
                </a:solidFill>
                <a:latin typeface="DM Sans"/>
                <a:ea typeface="DM Sans"/>
                <a:cs typeface="DM Sans"/>
                <a:sym typeface="DM Sans"/>
              </a:rPr>
              <a:t>Tuplas</a:t>
            </a:r>
            <a:endParaRPr b="0" i="0" sz="1200" u="none" cap="none" strike="noStrike">
              <a:solidFill>
                <a:srgbClr val="FFFFFF"/>
              </a:solidFill>
              <a:latin typeface="DM Sans"/>
              <a:ea typeface="DM Sans"/>
              <a:cs typeface="DM Sans"/>
              <a:sym typeface="DM Sans"/>
            </a:endParaRPr>
          </a:p>
        </p:txBody>
      </p:sp>
      <p:sp>
        <p:nvSpPr>
          <p:cNvPr id="154" name="Google Shape;154;p33"/>
          <p:cNvSpPr txBox="1"/>
          <p:nvPr/>
        </p:nvSpPr>
        <p:spPr>
          <a:xfrm>
            <a:off x="3579175"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419" sz="1500" u="none" cap="none" strike="noStrike">
                <a:solidFill>
                  <a:srgbClr val="EAFF6A"/>
                </a:solidFill>
                <a:latin typeface="DM Sans"/>
                <a:ea typeface="DM Sans"/>
                <a:cs typeface="DM Sans"/>
                <a:sym typeface="DM Sans"/>
              </a:rPr>
              <a:t>Operadores y expresiones</a:t>
            </a:r>
            <a:endParaRPr b="1" i="0" sz="1500" u="none" cap="none" strike="noStrike">
              <a:solidFill>
                <a:srgbClr val="EAFF6A"/>
              </a:solidFill>
              <a:latin typeface="DM Sans"/>
              <a:ea typeface="DM Sans"/>
              <a:cs typeface="DM Sans"/>
              <a:sym typeface="DM Sans"/>
            </a:endParaRPr>
          </a:p>
        </p:txBody>
      </p:sp>
      <p:sp>
        <p:nvSpPr>
          <p:cNvPr id="155" name="Google Shape;155;p33"/>
          <p:cNvSpPr txBox="1"/>
          <p:nvPr/>
        </p:nvSpPr>
        <p:spPr>
          <a:xfrm>
            <a:off x="3745950" y="2972363"/>
            <a:ext cx="1646100" cy="8670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FF6A"/>
              </a:buClr>
              <a:buSzPts val="1200"/>
              <a:buFont typeface="DM Sans"/>
              <a:buChar char="✓"/>
            </a:pPr>
            <a:r>
              <a:rPr b="0" i="0" lang="es-419" sz="1200" u="sng" cap="none" strike="noStrike">
                <a:solidFill>
                  <a:srgbClr val="83AEFB"/>
                </a:solidFill>
                <a:latin typeface="DM Sans"/>
                <a:ea typeface="DM Sans"/>
                <a:cs typeface="DM Sans"/>
                <a:sym typeface="DM Sans"/>
                <a:hlinkClick action="ppaction://hlinksldjump" r:id="rId5">
                  <a:extLst>
                    <a:ext uri="{A12FA001-AC4F-418D-AE19-62706E023703}">
                      <ahyp:hlinkClr val="tx"/>
                    </a:ext>
                  </a:extLst>
                </a:hlinkClick>
              </a:rPr>
              <a:t>Operadores</a:t>
            </a:r>
            <a:endParaRPr b="0" i="0" sz="1200" u="none"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FF6A"/>
              </a:buClr>
              <a:buSzPts val="1200"/>
              <a:buFont typeface="DM Sans"/>
              <a:buChar char="✓"/>
            </a:pPr>
            <a:r>
              <a:rPr b="0" i="0" lang="es-419" sz="1200" u="sng" cap="none" strike="noStrike">
                <a:solidFill>
                  <a:srgbClr val="83AEFB"/>
                </a:solidFill>
                <a:latin typeface="DM Sans"/>
                <a:ea typeface="DM Sans"/>
                <a:cs typeface="DM Sans"/>
                <a:sym typeface="DM Sans"/>
                <a:hlinkClick action="ppaction://hlinksldjump" r:id="rId6">
                  <a:extLst>
                    <a:ext uri="{A12FA001-AC4F-418D-AE19-62706E023703}">
                      <ahyp:hlinkClr val="tx"/>
                    </a:ext>
                  </a:extLst>
                </a:hlinkClick>
              </a:rPr>
              <a:t>Expresiones anidadas</a:t>
            </a:r>
            <a:endParaRPr b="0" i="0" sz="1200" u="none" cap="none" strike="noStrike">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0"/>
          <p:cNvSpPr/>
          <p:nvPr/>
        </p:nvSpPr>
        <p:spPr>
          <a:xfrm>
            <a:off x="413263" y="695429"/>
            <a:ext cx="587100" cy="587100"/>
          </a:xfrm>
          <a:prstGeom prst="ellipse">
            <a:avLst/>
          </a:prstGeom>
          <a:solidFill>
            <a:srgbClr val="83AE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6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Not</a:t>
            </a:r>
            <a:endParaRPr b="1" i="0" sz="4000" u="none" cap="none" strike="noStrike">
              <a:solidFill>
                <a:schemeClr val="dk1"/>
              </a:solidFill>
              <a:latin typeface="DM Sans"/>
              <a:ea typeface="DM Sans"/>
              <a:cs typeface="DM Sans"/>
              <a:sym typeface="DM Sans"/>
            </a:endParaRPr>
          </a:p>
        </p:txBody>
      </p:sp>
      <p:sp>
        <p:nvSpPr>
          <p:cNvPr id="411" name="Google Shape;411;p60"/>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El not es la negación o también conocida como el NO. Es un poco especial, ya que </a:t>
            </a:r>
            <a:r>
              <a:rPr lang="es-419" sz="1350">
                <a:latin typeface="DM Sans"/>
                <a:ea typeface="DM Sans"/>
                <a:cs typeface="DM Sans"/>
                <a:sym typeface="DM Sans"/>
              </a:rPr>
              <a:t>solo</a:t>
            </a:r>
            <a:r>
              <a:rPr b="0" i="0" lang="es-419" sz="1350" u="none" cap="none" strike="noStrike">
                <a:solidFill>
                  <a:srgbClr val="000000"/>
                </a:solidFill>
                <a:latin typeface="DM Sans"/>
                <a:ea typeface="DM Sans"/>
                <a:cs typeface="DM Sans"/>
                <a:sym typeface="DM Sans"/>
              </a:rPr>
              <a:t> afecta a los tipos lógicos </a:t>
            </a:r>
            <a:r>
              <a:rPr b="1" i="0" lang="es-419" sz="1350" u="none" cap="none" strike="noStrike">
                <a:solidFill>
                  <a:srgbClr val="000000"/>
                </a:solidFill>
                <a:latin typeface="DM Sans"/>
                <a:ea typeface="DM Sans"/>
                <a:cs typeface="DM Sans"/>
                <a:sym typeface="DM Sans"/>
              </a:rPr>
              <a:t>True</a:t>
            </a:r>
            <a:r>
              <a:rPr b="0" i="0" lang="es-419" sz="1350" u="none" cap="none" strike="noStrike">
                <a:solidFill>
                  <a:srgbClr val="000000"/>
                </a:solidFill>
                <a:latin typeface="DM Sans"/>
                <a:ea typeface="DM Sans"/>
                <a:cs typeface="DM Sans"/>
                <a:sym typeface="DM Sans"/>
              </a:rPr>
              <a:t> y </a:t>
            </a:r>
            <a:r>
              <a:rPr b="1" i="0" lang="es-419" sz="1350" u="none" cap="none" strike="noStrike">
                <a:solidFill>
                  <a:srgbClr val="000000"/>
                </a:solidFill>
                <a:latin typeface="DM Sans"/>
                <a:ea typeface="DM Sans"/>
                <a:cs typeface="DM Sans"/>
                <a:sym typeface="DM Sans"/>
              </a:rPr>
              <a:t>False</a:t>
            </a:r>
            <a:r>
              <a:rPr b="0" i="0" lang="es-419" sz="1350" u="none" cap="none" strike="noStrike">
                <a:solidFill>
                  <a:srgbClr val="000000"/>
                </a:solidFill>
                <a:latin typeface="DM Sans"/>
                <a:ea typeface="DM Sans"/>
                <a:cs typeface="DM Sans"/>
                <a:sym typeface="DM Sans"/>
              </a:rPr>
              <a:t>; </a:t>
            </a:r>
            <a:r>
              <a:rPr lang="es-419" sz="1350">
                <a:latin typeface="DM Sans"/>
                <a:ea typeface="DM Sans"/>
                <a:cs typeface="DM Sans"/>
                <a:sym typeface="DM Sans"/>
              </a:rPr>
              <a:t>solo</a:t>
            </a:r>
            <a:r>
              <a:rPr b="0" i="0" lang="es-419" sz="1350" u="none" cap="none" strike="noStrike">
                <a:solidFill>
                  <a:srgbClr val="000000"/>
                </a:solidFill>
                <a:latin typeface="DM Sans"/>
                <a:ea typeface="DM Sans"/>
                <a:cs typeface="DM Sans"/>
                <a:sym typeface="DM Sans"/>
              </a:rPr>
              <a:t> requiere un operando en una expresión.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412" name="Google Shape;412;p60"/>
          <p:cNvSpPr txBox="1"/>
          <p:nvPr/>
        </p:nvSpPr>
        <p:spPr>
          <a:xfrm>
            <a:off x="4527575" y="1908175"/>
            <a:ext cx="38346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&gt;&gt;&gt; </a:t>
            </a:r>
            <a:r>
              <a:rPr b="0" i="0" lang="es-419" sz="1350" u="none" cap="none" strike="noStrike">
                <a:solidFill>
                  <a:srgbClr val="EA90FF"/>
                </a:solidFill>
                <a:latin typeface="DM Sans"/>
                <a:ea typeface="DM Sans"/>
                <a:cs typeface="DM Sans"/>
                <a:sym typeface="DM Sans"/>
              </a:rPr>
              <a:t>not </a:t>
            </a:r>
            <a:r>
              <a:rPr b="0" i="0" lang="es-419" sz="1350" u="none" cap="none" strike="noStrike">
                <a:solidFill>
                  <a:srgbClr val="000000"/>
                </a:solidFill>
                <a:latin typeface="DM Sans"/>
                <a:ea typeface="DM Sans"/>
                <a:cs typeface="DM Sans"/>
                <a:sym typeface="DM Sans"/>
              </a:rPr>
              <a:t>True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False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&gt;&gt;&gt; </a:t>
            </a:r>
            <a:r>
              <a:rPr b="0" i="0" lang="es-419" sz="1350" u="none" cap="none" strike="noStrike">
                <a:solidFill>
                  <a:srgbClr val="EA90FF"/>
                </a:solidFill>
                <a:latin typeface="DM Sans"/>
                <a:ea typeface="DM Sans"/>
                <a:cs typeface="DM Sans"/>
                <a:sym typeface="DM Sans"/>
              </a:rPr>
              <a:t>not</a:t>
            </a:r>
            <a:r>
              <a:rPr b="0" i="0" lang="es-419" sz="1350" u="none" cap="none" strike="noStrike">
                <a:solidFill>
                  <a:srgbClr val="000000"/>
                </a:solidFill>
                <a:latin typeface="DM Sans"/>
                <a:ea typeface="DM Sans"/>
                <a:cs typeface="DM Sans"/>
                <a:sym typeface="DM Sans"/>
              </a:rPr>
              <a:t> True == False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False</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br>
              <a:rPr b="0" i="0" lang="es-419" sz="1350" u="none" cap="none" strike="noStrike">
                <a:solidFill>
                  <a:srgbClr val="000000"/>
                </a:solidFill>
                <a:latin typeface="DM Sans"/>
                <a:ea typeface="DM Sans"/>
                <a:cs typeface="DM Sans"/>
                <a:sym typeface="DM Sans"/>
              </a:rPr>
            </a:br>
            <a:r>
              <a:rPr b="0" i="0" lang="es-419" sz="1350" u="none" cap="none" strike="noStrike">
                <a:solidFill>
                  <a:srgbClr val="000000"/>
                </a:solidFill>
                <a:latin typeface="DM Sans"/>
                <a:ea typeface="DM Sans"/>
                <a:cs typeface="DM Sans"/>
                <a:sym typeface="DM Sans"/>
              </a:rPr>
              <a:t>Negación Lógica (NO)</a:t>
            </a:r>
            <a:br>
              <a:rPr b="0" i="0" lang="es-419"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Sólo afecta a los lógicos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13" name="Google Shape;413;p60"/>
          <p:cNvPicPr preferRelativeResize="0"/>
          <p:nvPr/>
        </p:nvPicPr>
        <p:blipFill rotWithShape="1">
          <a:blip r:embed="rId3">
            <a:alphaModFix/>
          </a:blip>
          <a:srcRect b="0" l="0" r="0" t="0"/>
          <a:stretch/>
        </p:blipFill>
        <p:spPr>
          <a:xfrm>
            <a:off x="4610838" y="3450313"/>
            <a:ext cx="196975" cy="196975"/>
          </a:xfrm>
          <a:prstGeom prst="rect">
            <a:avLst/>
          </a:prstGeom>
          <a:noFill/>
          <a:ln>
            <a:noFill/>
          </a:ln>
        </p:spPr>
      </p:pic>
      <p:pic>
        <p:nvPicPr>
          <p:cNvPr id="414" name="Google Shape;414;p60"/>
          <p:cNvPicPr preferRelativeResize="0"/>
          <p:nvPr/>
        </p:nvPicPr>
        <p:blipFill rotWithShape="1">
          <a:blip r:embed="rId3">
            <a:alphaModFix/>
          </a:blip>
          <a:srcRect b="0" l="0" r="0" t="0"/>
          <a:stretch/>
        </p:blipFill>
        <p:spPr>
          <a:xfrm>
            <a:off x="4610538" y="3855113"/>
            <a:ext cx="196975" cy="196975"/>
          </a:xfrm>
          <a:prstGeom prst="rect">
            <a:avLst/>
          </a:prstGeom>
          <a:noFill/>
          <a:ln>
            <a:noFill/>
          </a:ln>
        </p:spPr>
      </p:pic>
      <p:grpSp>
        <p:nvGrpSpPr>
          <p:cNvPr id="415" name="Google Shape;415;p60"/>
          <p:cNvGrpSpPr/>
          <p:nvPr/>
        </p:nvGrpSpPr>
        <p:grpSpPr>
          <a:xfrm>
            <a:off x="8394894" y="161854"/>
            <a:ext cx="587130" cy="587130"/>
            <a:chOff x="473351" y="619523"/>
            <a:chExt cx="738900" cy="738900"/>
          </a:xfrm>
        </p:grpSpPr>
        <p:sp>
          <p:nvSpPr>
            <p:cNvPr id="416" name="Google Shape;416;p6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7" name="Google Shape;417;p60"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1"/>
          <p:cNvSpPr/>
          <p:nvPr/>
        </p:nvSpPr>
        <p:spPr>
          <a:xfrm>
            <a:off x="413263" y="695429"/>
            <a:ext cx="587100" cy="587100"/>
          </a:xfrm>
          <a:prstGeom prst="ellipse">
            <a:avLst/>
          </a:prstGeom>
          <a:solidFill>
            <a:srgbClr val="83AE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6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Más operadores</a:t>
            </a:r>
            <a:endParaRPr b="1" i="0" sz="4000" u="none" cap="none" strike="noStrike">
              <a:solidFill>
                <a:schemeClr val="dk1"/>
              </a:solidFill>
              <a:latin typeface="DM Sans"/>
              <a:ea typeface="DM Sans"/>
              <a:cs typeface="DM Sans"/>
              <a:sym typeface="DM Sans"/>
            </a:endParaRPr>
          </a:p>
        </p:txBody>
      </p:sp>
      <p:sp>
        <p:nvSpPr>
          <p:cNvPr id="424" name="Google Shape;424;p61"/>
          <p:cNvSpPr txBox="1"/>
          <p:nvPr/>
        </p:nvSpPr>
        <p:spPr>
          <a:xfrm>
            <a:off x="473350" y="16795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Los operadores lógicos nos permiten crear grandes expresiones, estos operadores se presentan en dos formas: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425" name="Google Shape;425;p61"/>
          <p:cNvSpPr/>
          <p:nvPr/>
        </p:nvSpPr>
        <p:spPr>
          <a:xfrm>
            <a:off x="1712725" y="3469200"/>
            <a:ext cx="5936400" cy="472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1"/>
          <p:cNvSpPr txBox="1"/>
          <p:nvPr/>
        </p:nvSpPr>
        <p:spPr>
          <a:xfrm>
            <a:off x="1712725" y="2626100"/>
            <a:ext cx="29181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Conjunción	     </a:t>
            </a:r>
            <a:endParaRPr b="1" i="0" sz="1400" u="none" cap="none" strike="noStrike">
              <a:solidFill>
                <a:srgbClr val="000000"/>
              </a:solidFill>
              <a:latin typeface="DM Sans"/>
              <a:ea typeface="DM Sans"/>
              <a:cs typeface="DM Sans"/>
              <a:sym typeface="DM Sans"/>
            </a:endParaRPr>
          </a:p>
        </p:txBody>
      </p:sp>
      <p:sp>
        <p:nvSpPr>
          <p:cNvPr id="427" name="Google Shape;427;p61"/>
          <p:cNvSpPr/>
          <p:nvPr/>
        </p:nvSpPr>
        <p:spPr>
          <a:xfrm>
            <a:off x="4915434" y="2661775"/>
            <a:ext cx="18972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1"/>
          <p:cNvSpPr txBox="1"/>
          <p:nvPr/>
        </p:nvSpPr>
        <p:spPr>
          <a:xfrm>
            <a:off x="4685175" y="2626100"/>
            <a:ext cx="29640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Disyunción</a:t>
            </a:r>
            <a:endParaRPr b="1" i="0" sz="1400" u="none" cap="none" strike="noStrike">
              <a:solidFill>
                <a:srgbClr val="000000"/>
              </a:solidFill>
              <a:latin typeface="DM Sans"/>
              <a:ea typeface="DM Sans"/>
              <a:cs typeface="DM Sans"/>
              <a:sym typeface="DM Sans"/>
            </a:endParaRPr>
          </a:p>
        </p:txBody>
      </p:sp>
      <p:sp>
        <p:nvSpPr>
          <p:cNvPr id="429" name="Google Shape;429;p61"/>
          <p:cNvSpPr txBox="1"/>
          <p:nvPr/>
        </p:nvSpPr>
        <p:spPr>
          <a:xfrm>
            <a:off x="4735538" y="29698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Viene de disyunto</a:t>
            </a:r>
            <a:endParaRPr b="0" i="0" sz="1200" u="none" cap="none" strike="noStrike">
              <a:solidFill>
                <a:srgbClr val="000000"/>
              </a:solidFill>
              <a:latin typeface="DM Sans"/>
              <a:ea typeface="DM Sans"/>
              <a:cs typeface="DM Sans"/>
              <a:sym typeface="DM Sans"/>
            </a:endParaRPr>
          </a:p>
        </p:txBody>
      </p:sp>
      <p:sp>
        <p:nvSpPr>
          <p:cNvPr id="430" name="Google Shape;430;p61"/>
          <p:cNvSpPr txBox="1"/>
          <p:nvPr/>
        </p:nvSpPr>
        <p:spPr>
          <a:xfrm>
            <a:off x="1676575" y="3525800"/>
            <a:ext cx="2670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Sinónimo de unido, contiguo</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431" name="Google Shape;431;p61"/>
          <p:cNvSpPr txBox="1"/>
          <p:nvPr/>
        </p:nvSpPr>
        <p:spPr>
          <a:xfrm>
            <a:off x="4735475" y="3525800"/>
            <a:ext cx="28704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Sinónimo de separado</a:t>
            </a:r>
            <a:endParaRPr b="0" i="0" sz="1200" u="none" cap="none" strike="noStrike">
              <a:solidFill>
                <a:srgbClr val="000000"/>
              </a:solidFill>
              <a:latin typeface="DM Sans"/>
              <a:ea typeface="DM Sans"/>
              <a:cs typeface="DM Sans"/>
              <a:sym typeface="DM Sans"/>
            </a:endParaRPr>
          </a:p>
        </p:txBody>
      </p:sp>
      <p:sp>
        <p:nvSpPr>
          <p:cNvPr id="432" name="Google Shape;432;p61"/>
          <p:cNvSpPr txBox="1"/>
          <p:nvPr/>
        </p:nvSpPr>
        <p:spPr>
          <a:xfrm>
            <a:off x="1687538" y="29698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Viene de conjunto	</a:t>
            </a:r>
            <a:endParaRPr b="0" i="0" sz="1200" u="none" cap="none" strike="noStrike">
              <a:solidFill>
                <a:srgbClr val="000000"/>
              </a:solidFill>
              <a:latin typeface="DM Sans"/>
              <a:ea typeface="DM Sans"/>
              <a:cs typeface="DM Sans"/>
              <a:sym typeface="DM Sans"/>
            </a:endParaRPr>
          </a:p>
        </p:txBody>
      </p:sp>
      <p:sp>
        <p:nvSpPr>
          <p:cNvPr id="433" name="Google Shape;433;p61"/>
          <p:cNvSpPr txBox="1"/>
          <p:nvPr/>
        </p:nvSpPr>
        <p:spPr>
          <a:xfrm>
            <a:off x="4735538" y="39604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Agrupa separando</a:t>
            </a:r>
            <a:endParaRPr b="0" i="0" sz="1200" u="none" cap="none" strike="noStrike">
              <a:solidFill>
                <a:srgbClr val="000000"/>
              </a:solidFill>
              <a:latin typeface="DM Sans"/>
              <a:ea typeface="DM Sans"/>
              <a:cs typeface="DM Sans"/>
              <a:sym typeface="DM Sans"/>
            </a:endParaRPr>
          </a:p>
        </p:txBody>
      </p:sp>
      <p:sp>
        <p:nvSpPr>
          <p:cNvPr id="434" name="Google Shape;434;p61"/>
          <p:cNvSpPr txBox="1"/>
          <p:nvPr/>
        </p:nvSpPr>
        <p:spPr>
          <a:xfrm>
            <a:off x="1687538" y="39604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Agrupa uniendo</a:t>
            </a:r>
            <a:endParaRPr b="0" i="0" sz="1200" u="none" cap="none" strike="noStrike">
              <a:solidFill>
                <a:srgbClr val="000000"/>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2"/>
          <p:cNvSpPr/>
          <p:nvPr/>
        </p:nvSpPr>
        <p:spPr>
          <a:xfrm>
            <a:off x="413263" y="695429"/>
            <a:ext cx="587100" cy="587100"/>
          </a:xfrm>
          <a:prstGeom prst="ellipse">
            <a:avLst/>
          </a:prstGeom>
          <a:solidFill>
            <a:srgbClr val="83AE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And</a:t>
            </a:r>
            <a:endParaRPr b="1" i="0" sz="4000" u="none" cap="none" strike="noStrike">
              <a:solidFill>
                <a:schemeClr val="dk1"/>
              </a:solidFill>
              <a:latin typeface="DM Sans"/>
              <a:ea typeface="DM Sans"/>
              <a:cs typeface="DM Sans"/>
              <a:sym typeface="DM Sans"/>
            </a:endParaRPr>
          </a:p>
        </p:txBody>
      </p:sp>
      <p:sp>
        <p:nvSpPr>
          <p:cNvPr id="441" name="Google Shape;441;p62"/>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El operador de conjunción, es decir, el que agrupa a través de la unión, es el operador lógico </a:t>
            </a:r>
            <a:r>
              <a:rPr b="1" i="0" lang="es-419" sz="1350" u="none" cap="none" strike="noStrike">
                <a:solidFill>
                  <a:srgbClr val="000000"/>
                </a:solidFill>
                <a:latin typeface="DM Sans"/>
                <a:ea typeface="DM Sans"/>
                <a:cs typeface="DM Sans"/>
                <a:sym typeface="DM Sans"/>
              </a:rPr>
              <a:t>AND</a:t>
            </a:r>
            <a:r>
              <a:rPr b="0" i="0" lang="es-419" sz="1350" u="none" cap="none" strike="noStrike">
                <a:solidFill>
                  <a:srgbClr val="000000"/>
                </a:solidFill>
                <a:latin typeface="DM Sans"/>
                <a:ea typeface="DM Sans"/>
                <a:cs typeface="DM Sans"/>
                <a:sym typeface="DM Sans"/>
              </a:rPr>
              <a:t>, en castellano conocido como </a:t>
            </a:r>
            <a:r>
              <a:rPr b="1" i="0" lang="es-419" sz="1350" u="none" cap="none" strike="noStrike">
                <a:solidFill>
                  <a:srgbClr val="000000"/>
                </a:solidFill>
                <a:latin typeface="DM Sans"/>
                <a:ea typeface="DM Sans"/>
                <a:cs typeface="DM Sans"/>
                <a:sym typeface="DM Sans"/>
              </a:rPr>
              <a:t>Y</a:t>
            </a:r>
            <a:r>
              <a:rPr b="0" i="0" lang="es-419" sz="1350" u="none" cap="none" strike="noStrike">
                <a:solidFill>
                  <a:srgbClr val="000000"/>
                </a:solidFill>
                <a:latin typeface="DM Sans"/>
                <a:ea typeface="DM Sans"/>
                <a:cs typeface="DM Sans"/>
                <a:sym typeface="DM Sans"/>
              </a:rPr>
              <a:t>.</a:t>
            </a:r>
            <a:br>
              <a:rPr b="0" i="0" lang="es-419" sz="1350" u="none" cap="none" strike="noStrike">
                <a:solidFill>
                  <a:srgbClr val="000000"/>
                </a:solidFill>
                <a:latin typeface="DM Sans"/>
                <a:ea typeface="DM Sans"/>
                <a:cs typeface="DM Sans"/>
                <a:sym typeface="DM Sans"/>
              </a:rPr>
            </a:br>
            <a:br>
              <a:rPr b="0" i="0" lang="es-419" sz="1350" u="none" cap="none" strike="noStrike">
                <a:solidFill>
                  <a:srgbClr val="000000"/>
                </a:solidFill>
                <a:latin typeface="DM Sans"/>
                <a:ea typeface="DM Sans"/>
                <a:cs typeface="DM Sans"/>
                <a:sym typeface="DM Sans"/>
              </a:rPr>
            </a:br>
            <a:r>
              <a:rPr b="0" i="0" lang="es-419" sz="1350" u="none" cap="none" strike="noStrike">
                <a:solidFill>
                  <a:srgbClr val="000000"/>
                </a:solidFill>
                <a:latin typeface="DM Sans"/>
                <a:ea typeface="DM Sans"/>
                <a:cs typeface="DM Sans"/>
                <a:sym typeface="DM Sans"/>
              </a:rPr>
              <a:t>Pero, ¿qué es lo que une? Este operador une una o varias sentencias lógicas: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442" name="Google Shape;442;p62"/>
          <p:cNvSpPr txBox="1"/>
          <p:nvPr/>
        </p:nvSpPr>
        <p:spPr>
          <a:xfrm>
            <a:off x="4679975" y="1908175"/>
            <a:ext cx="3834600" cy="1639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Estoy vivo </a:t>
            </a:r>
            <a:r>
              <a:rPr b="1" i="0" lang="es-419" sz="1350" u="none" cap="none" strike="noStrike">
                <a:solidFill>
                  <a:srgbClr val="000000"/>
                </a:solidFill>
                <a:latin typeface="DM Sans"/>
                <a:ea typeface="DM Sans"/>
                <a:cs typeface="DM Sans"/>
                <a:sym typeface="DM Sans"/>
              </a:rPr>
              <a:t>y</a:t>
            </a:r>
            <a:r>
              <a:rPr b="0" i="0" lang="es-419" sz="1350" u="none" cap="none" strike="noStrike">
                <a:solidFill>
                  <a:srgbClr val="000000"/>
                </a:solidFill>
                <a:latin typeface="DM Sans"/>
                <a:ea typeface="DM Sans"/>
                <a:cs typeface="DM Sans"/>
                <a:sym typeface="DM Sans"/>
              </a:rPr>
              <a:t> estoy dando un curso.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None/>
            </a:pPr>
            <a:r>
              <a:rPr b="0" i="0" lang="es-419" sz="1350" u="none" cap="none" strike="noStrike">
                <a:solidFill>
                  <a:srgbClr val="000000"/>
                </a:solidFill>
                <a:latin typeface="DM Sans"/>
                <a:ea typeface="DM Sans"/>
                <a:cs typeface="DM Sans"/>
                <a:sym typeface="DM Sans"/>
              </a:rPr>
              <a:t>Ambas sentencias están unidas por un </a:t>
            </a:r>
            <a:r>
              <a:rPr b="1" i="0" lang="es-419" sz="1350" u="none" cap="none" strike="noStrike">
                <a:solidFill>
                  <a:srgbClr val="000000"/>
                </a:solidFill>
                <a:latin typeface="DM Sans"/>
                <a:ea typeface="DM Sans"/>
                <a:cs typeface="DM Sans"/>
                <a:sym typeface="DM Sans"/>
              </a:rPr>
              <a:t>Y</a:t>
            </a:r>
            <a:r>
              <a:rPr b="0" i="0" lang="es-419" sz="1350" u="none" cap="none" strike="noStrike">
                <a:solidFill>
                  <a:srgbClr val="000000"/>
                </a:solidFill>
                <a:latin typeface="DM Sans"/>
                <a:ea typeface="DM Sans"/>
                <a:cs typeface="DM Sans"/>
                <a:sym typeface="DM Sans"/>
              </a:rPr>
              <a:t> y ambas son afirmaciones verdaderas. Y, ¿visto en conjunto?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VERDADERO y VERDADERO</a:t>
            </a:r>
            <a:endParaRPr b="0" i="0" sz="1350" u="none" cap="none" strike="noStrike">
              <a:solidFill>
                <a:srgbClr val="000000"/>
              </a:solidFill>
              <a:latin typeface="DM Sans"/>
              <a:ea typeface="DM Sans"/>
              <a:cs typeface="DM Sans"/>
              <a:sym typeface="DM Sans"/>
            </a:endParaRPr>
          </a:p>
        </p:txBody>
      </p:sp>
      <p:grpSp>
        <p:nvGrpSpPr>
          <p:cNvPr id="443" name="Google Shape;443;p62"/>
          <p:cNvGrpSpPr/>
          <p:nvPr/>
        </p:nvGrpSpPr>
        <p:grpSpPr>
          <a:xfrm>
            <a:off x="8394894" y="161854"/>
            <a:ext cx="587130" cy="587130"/>
            <a:chOff x="473351" y="619523"/>
            <a:chExt cx="738900" cy="738900"/>
          </a:xfrm>
        </p:grpSpPr>
        <p:sp>
          <p:nvSpPr>
            <p:cNvPr id="444" name="Google Shape;444;p6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5" name="Google Shape;445;p6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3"/>
          <p:cNvSpPr/>
          <p:nvPr/>
        </p:nvSpPr>
        <p:spPr>
          <a:xfrm>
            <a:off x="446775" y="980750"/>
            <a:ext cx="1285800" cy="218100"/>
          </a:xfrm>
          <a:prstGeom prst="rect">
            <a:avLst/>
          </a:prstGeom>
          <a:solidFill>
            <a:srgbClr val="83AE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6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And</a:t>
            </a:r>
            <a:endParaRPr b="1" i="0" sz="4000" u="none" cap="none" strike="noStrike">
              <a:solidFill>
                <a:schemeClr val="dk1"/>
              </a:solidFill>
              <a:latin typeface="DM Sans"/>
              <a:ea typeface="DM Sans"/>
              <a:cs typeface="DM Sans"/>
              <a:sym typeface="DM Sans"/>
            </a:endParaRPr>
          </a:p>
        </p:txBody>
      </p:sp>
      <p:sp>
        <p:nvSpPr>
          <p:cNvPr id="452" name="Google Shape;452;p63"/>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Si tenemos dos afirmaciones que son verdaderas, evidentemente estaremos diciendo la verdad. Python también puede comprender esto, es decir, si preguntamos sobre dos afirmaciones unidas por un </a:t>
            </a:r>
            <a:r>
              <a:rPr b="1" i="0" lang="es-419" sz="1350" u="none" cap="none" strike="noStrike">
                <a:solidFill>
                  <a:srgbClr val="000000"/>
                </a:solidFill>
                <a:latin typeface="DM Sans"/>
                <a:ea typeface="DM Sans"/>
                <a:cs typeface="DM Sans"/>
                <a:sym typeface="DM Sans"/>
              </a:rPr>
              <a:t>Y</a:t>
            </a:r>
            <a:r>
              <a:rPr b="0" i="0" lang="es-419" sz="1350" u="none" cap="none" strike="noStrike">
                <a:solidFill>
                  <a:srgbClr val="000000"/>
                </a:solidFill>
                <a:latin typeface="DM Sans"/>
                <a:ea typeface="DM Sans"/>
                <a:cs typeface="DM Sans"/>
                <a:sym typeface="DM Sans"/>
              </a:rPr>
              <a:t>, sabrá decir si es verdadero o falso.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453" name="Google Shape;453;p63"/>
          <p:cNvSpPr txBox="1"/>
          <p:nvPr/>
        </p:nvSpPr>
        <p:spPr>
          <a:xfrm>
            <a:off x="4679975"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2 &gt; 1 </a:t>
            </a:r>
            <a:r>
              <a:rPr b="0" i="0" lang="es-419" sz="1350" u="none" cap="none" strike="noStrike">
                <a:solidFill>
                  <a:srgbClr val="EA90FF"/>
                </a:solidFill>
                <a:latin typeface="DM Sans"/>
                <a:ea typeface="DM Sans"/>
                <a:cs typeface="DM Sans"/>
                <a:sym typeface="DM Sans"/>
              </a:rPr>
              <a:t>and</a:t>
            </a:r>
            <a:r>
              <a:rPr b="0" i="0" lang="es-419" sz="1350" u="none" cap="none" strike="noStrike">
                <a:solidFill>
                  <a:srgbClr val="000000"/>
                </a:solidFill>
                <a:latin typeface="DM Sans"/>
                <a:ea typeface="DM Sans"/>
                <a:cs typeface="DM Sans"/>
                <a:sym typeface="DM Sans"/>
              </a:rPr>
              <a:t> 5 &gt; 2</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83AEFB"/>
                </a:solidFill>
                <a:latin typeface="DM Sans"/>
                <a:ea typeface="DM Sans"/>
                <a:cs typeface="DM Sans"/>
                <a:sym typeface="DM Sans"/>
              </a:rPr>
              <a:t>True</a:t>
            </a:r>
            <a:endParaRPr b="0" i="0" sz="1350" u="none" cap="none" strike="noStrike">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5 &gt; 20</a:t>
            </a:r>
            <a:r>
              <a:rPr b="0" i="0" lang="es-419" sz="1350" u="none" cap="none" strike="noStrike">
                <a:solidFill>
                  <a:srgbClr val="EA90FF"/>
                </a:solidFill>
                <a:latin typeface="DM Sans"/>
                <a:ea typeface="DM Sans"/>
                <a:cs typeface="DM Sans"/>
                <a:sym typeface="DM Sans"/>
              </a:rPr>
              <a:t> and</a:t>
            </a:r>
            <a:r>
              <a:rPr b="0" i="0" lang="es-419" sz="1350" u="none" cap="none" strike="noStrike">
                <a:solidFill>
                  <a:srgbClr val="000000"/>
                </a:solidFill>
                <a:latin typeface="DM Sans"/>
                <a:ea typeface="DM Sans"/>
                <a:cs typeface="DM Sans"/>
                <a:sym typeface="DM Sans"/>
              </a:rPr>
              <a:t> 20 &lt; 1</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83AEFB"/>
                </a:solidFill>
                <a:latin typeface="DM Sans"/>
                <a:ea typeface="DM Sans"/>
                <a:cs typeface="DM Sans"/>
                <a:sym typeface="DM Sans"/>
              </a:rPr>
              <a:t>False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pSp>
        <p:nvGrpSpPr>
          <p:cNvPr id="454" name="Google Shape;454;p63"/>
          <p:cNvGrpSpPr/>
          <p:nvPr/>
        </p:nvGrpSpPr>
        <p:grpSpPr>
          <a:xfrm>
            <a:off x="8394894" y="161854"/>
            <a:ext cx="587130" cy="587130"/>
            <a:chOff x="473351" y="619523"/>
            <a:chExt cx="738900" cy="738900"/>
          </a:xfrm>
        </p:grpSpPr>
        <p:sp>
          <p:nvSpPr>
            <p:cNvPr id="455" name="Google Shape;455;p6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6" name="Google Shape;456;p6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4"/>
          <p:cNvSpPr txBox="1"/>
          <p:nvPr/>
        </p:nvSpPr>
        <p:spPr>
          <a:xfrm>
            <a:off x="473350" y="1016500"/>
            <a:ext cx="71694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chemeClr val="lt1"/>
                </a:solidFill>
                <a:latin typeface="DM Sans"/>
                <a:ea typeface="DM Sans"/>
                <a:cs typeface="DM Sans"/>
                <a:sym typeface="DM Sans"/>
              </a:rPr>
              <a:t>Para </a:t>
            </a:r>
            <a:r>
              <a:rPr lang="es-419" sz="2500">
                <a:solidFill>
                  <a:schemeClr val="lt1"/>
                </a:solidFill>
                <a:latin typeface="DM Sans"/>
                <a:ea typeface="DM Sans"/>
                <a:cs typeface="DM Sans"/>
                <a:sym typeface="DM Sans"/>
              </a:rPr>
              <a:t>Python</a:t>
            </a:r>
            <a:r>
              <a:rPr b="0" i="0" lang="es-419" sz="2500" u="none" cap="none" strike="noStrike">
                <a:solidFill>
                  <a:schemeClr val="lt1"/>
                </a:solidFill>
                <a:latin typeface="DM Sans"/>
                <a:ea typeface="DM Sans"/>
                <a:cs typeface="DM Sans"/>
                <a:sym typeface="DM Sans"/>
              </a:rPr>
              <a:t>, una unión </a:t>
            </a:r>
            <a:r>
              <a:rPr b="1" i="0" lang="es-419" sz="2500" u="none" cap="none" strike="noStrike">
                <a:solidFill>
                  <a:schemeClr val="lt1"/>
                </a:solidFill>
                <a:latin typeface="DM Sans"/>
                <a:ea typeface="DM Sans"/>
                <a:cs typeface="DM Sans"/>
                <a:sym typeface="DM Sans"/>
              </a:rPr>
              <a:t>and</a:t>
            </a:r>
            <a:r>
              <a:rPr b="0" i="0" lang="es-419" sz="2500" u="none" cap="none" strike="noStrike">
                <a:solidFill>
                  <a:schemeClr val="lt1"/>
                </a:solidFill>
                <a:latin typeface="DM Sans"/>
                <a:ea typeface="DM Sans"/>
                <a:cs typeface="DM Sans"/>
                <a:sym typeface="DM Sans"/>
              </a:rPr>
              <a:t> es solamente verdadera </a:t>
            </a:r>
            <a:r>
              <a:rPr b="1" i="0" lang="es-419" sz="2500" u="none" cap="none" strike="noStrike">
                <a:solidFill>
                  <a:srgbClr val="EAFF6A"/>
                </a:solidFill>
                <a:latin typeface="DM Sans"/>
                <a:ea typeface="DM Sans"/>
                <a:cs typeface="DM Sans"/>
                <a:sym typeface="DM Sans"/>
              </a:rPr>
              <a:t>(True)</a:t>
            </a:r>
            <a:r>
              <a:rPr b="0" i="0" lang="es-419" sz="2500" u="none" cap="none" strike="noStrike">
                <a:solidFill>
                  <a:schemeClr val="lt1"/>
                </a:solidFill>
                <a:latin typeface="DM Sans"/>
                <a:ea typeface="DM Sans"/>
                <a:cs typeface="DM Sans"/>
                <a:sym typeface="DM Sans"/>
              </a:rPr>
              <a:t> cuando, y </a:t>
            </a:r>
            <a:r>
              <a:rPr lang="es-419" sz="2500">
                <a:solidFill>
                  <a:schemeClr val="lt1"/>
                </a:solidFill>
                <a:latin typeface="DM Sans"/>
                <a:ea typeface="DM Sans"/>
                <a:cs typeface="DM Sans"/>
                <a:sym typeface="DM Sans"/>
              </a:rPr>
              <a:t>solo</a:t>
            </a:r>
            <a:r>
              <a:rPr b="0" i="0" lang="es-419" sz="2500" u="none" cap="none" strike="noStrike">
                <a:solidFill>
                  <a:schemeClr val="lt1"/>
                </a:solidFill>
                <a:latin typeface="DM Sans"/>
                <a:ea typeface="DM Sans"/>
                <a:cs typeface="DM Sans"/>
                <a:sym typeface="DM Sans"/>
              </a:rPr>
              <a:t> cuando, toda la sentencia o conjunto de afirmaciones es verdadera. Es decir, cuando las dos afirmaciones son verdaderas. Si yo tengo una afirmación verdadera y otra falsa, Python siempre va a tomar como que esto es falso </a:t>
            </a:r>
            <a:r>
              <a:rPr b="1" i="0" lang="es-419" sz="2500" u="none" cap="none" strike="noStrike">
                <a:solidFill>
                  <a:srgbClr val="EAFF6A"/>
                </a:solidFill>
                <a:latin typeface="DM Sans"/>
                <a:ea typeface="DM Sans"/>
                <a:cs typeface="DM Sans"/>
                <a:sym typeface="DM Sans"/>
              </a:rPr>
              <a:t>(False)</a:t>
            </a:r>
            <a:r>
              <a:rPr b="0" i="0" lang="es-419" sz="2500" u="none" cap="none" strike="noStrike">
                <a:solidFill>
                  <a:schemeClr val="lt1"/>
                </a:solidFill>
                <a:latin typeface="DM Sans"/>
                <a:ea typeface="DM Sans"/>
                <a:cs typeface="DM Sans"/>
                <a:sym typeface="DM Sans"/>
              </a:rPr>
              <a:t> si usamos el operador </a:t>
            </a:r>
            <a:r>
              <a:rPr b="1" i="0" lang="es-419" sz="2500" u="none" cap="none" strike="noStrike">
                <a:solidFill>
                  <a:schemeClr val="lt1"/>
                </a:solidFill>
                <a:latin typeface="DM Sans"/>
                <a:ea typeface="DM Sans"/>
                <a:cs typeface="DM Sans"/>
                <a:sym typeface="DM Sans"/>
              </a:rPr>
              <a:t>and</a:t>
            </a:r>
            <a:r>
              <a:rPr b="0" i="0" lang="es-419" sz="2500" u="none" cap="none" strike="noStrike">
                <a:solidFill>
                  <a:schemeClr val="lt1"/>
                </a:solidFill>
                <a:latin typeface="DM Sans"/>
                <a:ea typeface="DM Sans"/>
                <a:cs typeface="DM Sans"/>
                <a:sym typeface="DM Sans"/>
              </a:rPr>
              <a:t>.</a:t>
            </a:r>
            <a:endParaRPr b="1" i="0" sz="2500" u="none" cap="none" strike="noStrike">
              <a:solidFill>
                <a:srgbClr val="EAFF6A"/>
              </a:solidFill>
              <a:latin typeface="DM Sans"/>
              <a:ea typeface="DM Sans"/>
              <a:cs typeface="DM Sans"/>
              <a:sym typeface="DM Sans"/>
            </a:endParaRPr>
          </a:p>
        </p:txBody>
      </p:sp>
      <p:grpSp>
        <p:nvGrpSpPr>
          <p:cNvPr id="462" name="Google Shape;462;p64"/>
          <p:cNvGrpSpPr/>
          <p:nvPr/>
        </p:nvGrpSpPr>
        <p:grpSpPr>
          <a:xfrm>
            <a:off x="457338" y="468286"/>
            <a:ext cx="431100" cy="431100"/>
            <a:chOff x="4616400" y="1950761"/>
            <a:chExt cx="431100" cy="431100"/>
          </a:xfrm>
        </p:grpSpPr>
        <p:sp>
          <p:nvSpPr>
            <p:cNvPr id="463" name="Google Shape;463;p64"/>
            <p:cNvSpPr/>
            <p:nvPr/>
          </p:nvSpPr>
          <p:spPr>
            <a:xfrm>
              <a:off x="4616400" y="1950761"/>
              <a:ext cx="431100" cy="431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4" name="Google Shape;464;p64"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465" name="Google Shape;465;p64"/>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rgbClr val="FFFFFF"/>
                </a:solidFill>
                <a:latin typeface="DM Sans"/>
                <a:ea typeface="DM Sans"/>
                <a:cs typeface="DM Sans"/>
                <a:sym typeface="DM Sans"/>
              </a:rPr>
              <a:t>PARA RECORDAR</a:t>
            </a:r>
            <a:endParaRPr>
              <a:solidFill>
                <a:srgbClr val="FFFFFF"/>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5"/>
          <p:cNvSpPr/>
          <p:nvPr/>
        </p:nvSpPr>
        <p:spPr>
          <a:xfrm>
            <a:off x="446775" y="980750"/>
            <a:ext cx="1285800" cy="218100"/>
          </a:xfrm>
          <a:prstGeom prst="rect">
            <a:avLst/>
          </a:prstGeom>
          <a:solidFill>
            <a:srgbClr val="83AE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6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And</a:t>
            </a:r>
            <a:endParaRPr b="1" i="0" sz="4000" u="none" cap="none" strike="noStrike">
              <a:solidFill>
                <a:schemeClr val="dk1"/>
              </a:solidFill>
              <a:latin typeface="DM Sans"/>
              <a:ea typeface="DM Sans"/>
              <a:cs typeface="DM Sans"/>
              <a:sym typeface="DM Sans"/>
            </a:endParaRPr>
          </a:p>
        </p:txBody>
      </p:sp>
      <p:grpSp>
        <p:nvGrpSpPr>
          <p:cNvPr id="472" name="Google Shape;472;p65"/>
          <p:cNvGrpSpPr/>
          <p:nvPr/>
        </p:nvGrpSpPr>
        <p:grpSpPr>
          <a:xfrm>
            <a:off x="8394894" y="161854"/>
            <a:ext cx="587130" cy="587130"/>
            <a:chOff x="473351" y="619523"/>
            <a:chExt cx="738900" cy="738900"/>
          </a:xfrm>
        </p:grpSpPr>
        <p:sp>
          <p:nvSpPr>
            <p:cNvPr id="473" name="Google Shape;473;p65"/>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6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75" name="Google Shape;475;p65"/>
          <p:cNvSpPr/>
          <p:nvPr/>
        </p:nvSpPr>
        <p:spPr>
          <a:xfrm>
            <a:off x="1701825" y="2500400"/>
            <a:ext cx="5936400" cy="472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65"/>
          <p:cNvSpPr txBox="1"/>
          <p:nvPr/>
        </p:nvSpPr>
        <p:spPr>
          <a:xfrm>
            <a:off x="1701825" y="1657300"/>
            <a:ext cx="29181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Expresión	     </a:t>
            </a:r>
            <a:endParaRPr b="1" i="0" sz="1400" u="none" cap="none" strike="noStrike">
              <a:solidFill>
                <a:srgbClr val="000000"/>
              </a:solidFill>
              <a:latin typeface="DM Sans"/>
              <a:ea typeface="DM Sans"/>
              <a:cs typeface="DM Sans"/>
              <a:sym typeface="DM Sans"/>
            </a:endParaRPr>
          </a:p>
        </p:txBody>
      </p:sp>
      <p:sp>
        <p:nvSpPr>
          <p:cNvPr id="477" name="Google Shape;477;p65"/>
          <p:cNvSpPr/>
          <p:nvPr/>
        </p:nvSpPr>
        <p:spPr>
          <a:xfrm>
            <a:off x="4904534" y="1692975"/>
            <a:ext cx="18972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65"/>
          <p:cNvSpPr txBox="1"/>
          <p:nvPr/>
        </p:nvSpPr>
        <p:spPr>
          <a:xfrm>
            <a:off x="4674275" y="1657300"/>
            <a:ext cx="29640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Resultado</a:t>
            </a:r>
            <a:endParaRPr b="1" i="0" sz="1400" u="none" cap="none" strike="noStrike">
              <a:solidFill>
                <a:srgbClr val="000000"/>
              </a:solidFill>
              <a:latin typeface="DM Sans"/>
              <a:ea typeface="DM Sans"/>
              <a:cs typeface="DM Sans"/>
              <a:sym typeface="DM Sans"/>
            </a:endParaRPr>
          </a:p>
        </p:txBody>
      </p:sp>
      <p:sp>
        <p:nvSpPr>
          <p:cNvPr id="479" name="Google Shape;479;p65"/>
          <p:cNvSpPr txBox="1"/>
          <p:nvPr/>
        </p:nvSpPr>
        <p:spPr>
          <a:xfrm>
            <a:off x="4724638" y="20010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True</a:t>
            </a:r>
            <a:endParaRPr b="0" i="0" sz="1200" u="none" cap="none" strike="noStrike">
              <a:solidFill>
                <a:srgbClr val="000000"/>
              </a:solidFill>
              <a:latin typeface="DM Sans"/>
              <a:ea typeface="DM Sans"/>
              <a:cs typeface="DM Sans"/>
              <a:sym typeface="DM Sans"/>
            </a:endParaRPr>
          </a:p>
        </p:txBody>
      </p:sp>
      <p:sp>
        <p:nvSpPr>
          <p:cNvPr id="480" name="Google Shape;480;p65"/>
          <p:cNvSpPr txBox="1"/>
          <p:nvPr/>
        </p:nvSpPr>
        <p:spPr>
          <a:xfrm>
            <a:off x="1665675" y="2557000"/>
            <a:ext cx="2670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True and False</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481" name="Google Shape;481;p65"/>
          <p:cNvSpPr txBox="1"/>
          <p:nvPr/>
        </p:nvSpPr>
        <p:spPr>
          <a:xfrm>
            <a:off x="4724575" y="2557000"/>
            <a:ext cx="28704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False</a:t>
            </a:r>
            <a:endParaRPr b="0" i="0" sz="1200" u="none" cap="none" strike="noStrike">
              <a:solidFill>
                <a:srgbClr val="000000"/>
              </a:solidFill>
              <a:latin typeface="DM Sans"/>
              <a:ea typeface="DM Sans"/>
              <a:cs typeface="DM Sans"/>
              <a:sym typeface="DM Sans"/>
            </a:endParaRPr>
          </a:p>
        </p:txBody>
      </p:sp>
      <p:sp>
        <p:nvSpPr>
          <p:cNvPr id="482" name="Google Shape;482;p65"/>
          <p:cNvSpPr txBox="1"/>
          <p:nvPr/>
        </p:nvSpPr>
        <p:spPr>
          <a:xfrm>
            <a:off x="1676638" y="20010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True and True	</a:t>
            </a:r>
            <a:endParaRPr b="0" i="0" sz="1200" u="none" cap="none" strike="noStrike">
              <a:solidFill>
                <a:srgbClr val="000000"/>
              </a:solidFill>
              <a:latin typeface="DM Sans"/>
              <a:ea typeface="DM Sans"/>
              <a:cs typeface="DM Sans"/>
              <a:sym typeface="DM Sans"/>
            </a:endParaRPr>
          </a:p>
        </p:txBody>
      </p:sp>
      <p:sp>
        <p:nvSpPr>
          <p:cNvPr id="483" name="Google Shape;483;p65"/>
          <p:cNvSpPr txBox="1"/>
          <p:nvPr/>
        </p:nvSpPr>
        <p:spPr>
          <a:xfrm>
            <a:off x="4724638" y="29916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False</a:t>
            </a:r>
            <a:endParaRPr b="0" i="0" sz="1200" u="none" cap="none" strike="noStrike">
              <a:solidFill>
                <a:srgbClr val="000000"/>
              </a:solidFill>
              <a:latin typeface="DM Sans"/>
              <a:ea typeface="DM Sans"/>
              <a:cs typeface="DM Sans"/>
              <a:sym typeface="DM Sans"/>
            </a:endParaRPr>
          </a:p>
        </p:txBody>
      </p:sp>
      <p:sp>
        <p:nvSpPr>
          <p:cNvPr id="484" name="Google Shape;484;p65"/>
          <p:cNvSpPr txBox="1"/>
          <p:nvPr/>
        </p:nvSpPr>
        <p:spPr>
          <a:xfrm>
            <a:off x="1676638" y="29916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False and True</a:t>
            </a:r>
            <a:endParaRPr b="0" i="0" sz="1200" u="none" cap="none" strike="noStrike">
              <a:solidFill>
                <a:srgbClr val="000000"/>
              </a:solidFill>
              <a:latin typeface="DM Sans"/>
              <a:ea typeface="DM Sans"/>
              <a:cs typeface="DM Sans"/>
              <a:sym typeface="DM Sans"/>
            </a:endParaRPr>
          </a:p>
        </p:txBody>
      </p:sp>
      <p:sp>
        <p:nvSpPr>
          <p:cNvPr id="485" name="Google Shape;485;p65"/>
          <p:cNvSpPr/>
          <p:nvPr/>
        </p:nvSpPr>
        <p:spPr>
          <a:xfrm>
            <a:off x="1701825" y="3414800"/>
            <a:ext cx="5936400" cy="472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65"/>
          <p:cNvSpPr txBox="1"/>
          <p:nvPr/>
        </p:nvSpPr>
        <p:spPr>
          <a:xfrm>
            <a:off x="1665675" y="3471400"/>
            <a:ext cx="2670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False and False</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487" name="Google Shape;487;p65"/>
          <p:cNvSpPr txBox="1"/>
          <p:nvPr/>
        </p:nvSpPr>
        <p:spPr>
          <a:xfrm>
            <a:off x="4724575" y="3471400"/>
            <a:ext cx="28704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False</a:t>
            </a:r>
            <a:endParaRPr b="0" i="0" sz="1200" u="none" cap="none" strike="noStrike">
              <a:solidFill>
                <a:srgbClr val="000000"/>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Tabla de verdad del And</a:t>
            </a:r>
            <a:endParaRPr b="1" i="0" sz="4000" u="none" cap="none" strike="noStrike">
              <a:solidFill>
                <a:schemeClr val="dk1"/>
              </a:solidFill>
              <a:latin typeface="DM Sans"/>
              <a:ea typeface="DM Sans"/>
              <a:cs typeface="DM Sans"/>
              <a:sym typeface="DM Sans"/>
            </a:endParaRPr>
          </a:p>
        </p:txBody>
      </p:sp>
      <p:sp>
        <p:nvSpPr>
          <p:cNvPr id="493" name="Google Shape;493;p66"/>
          <p:cNvSpPr txBox="1"/>
          <p:nvPr/>
        </p:nvSpPr>
        <p:spPr>
          <a:xfrm>
            <a:off x="473350" y="1831975"/>
            <a:ext cx="31773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La cantidad de combinaciones entre dos proposiciones lógicas unidas por un and son cuatro y ya las hemos analizado en la tabla anterior. Eso se llama tabla de verdad</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pSp>
        <p:nvGrpSpPr>
          <p:cNvPr id="494" name="Google Shape;494;p66"/>
          <p:cNvGrpSpPr/>
          <p:nvPr/>
        </p:nvGrpSpPr>
        <p:grpSpPr>
          <a:xfrm>
            <a:off x="8394894" y="161854"/>
            <a:ext cx="587130" cy="587130"/>
            <a:chOff x="473351" y="619523"/>
            <a:chExt cx="738900" cy="738900"/>
          </a:xfrm>
        </p:grpSpPr>
        <p:sp>
          <p:nvSpPr>
            <p:cNvPr id="495" name="Google Shape;495;p6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6" name="Google Shape;496;p6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497" name="Google Shape;497;p66"/>
          <p:cNvPicPr preferRelativeResize="0"/>
          <p:nvPr/>
        </p:nvPicPr>
        <p:blipFill rotWithShape="1">
          <a:blip r:embed="rId4">
            <a:alphaModFix/>
          </a:blip>
          <a:srcRect b="0" l="0" r="0" t="0"/>
          <a:stretch/>
        </p:blipFill>
        <p:spPr>
          <a:xfrm>
            <a:off x="6535500" y="1841250"/>
            <a:ext cx="1782825" cy="2516925"/>
          </a:xfrm>
          <a:prstGeom prst="rect">
            <a:avLst/>
          </a:prstGeom>
          <a:noFill/>
          <a:ln>
            <a:noFill/>
          </a:ln>
        </p:spPr>
      </p:pic>
      <p:pic>
        <p:nvPicPr>
          <p:cNvPr id="498" name="Google Shape;498;p66"/>
          <p:cNvPicPr preferRelativeResize="0"/>
          <p:nvPr/>
        </p:nvPicPr>
        <p:blipFill rotWithShape="1">
          <a:blip r:embed="rId5">
            <a:alphaModFix/>
          </a:blip>
          <a:srcRect b="0" l="0" r="0" t="0"/>
          <a:stretch/>
        </p:blipFill>
        <p:spPr>
          <a:xfrm>
            <a:off x="3905375" y="1841250"/>
            <a:ext cx="1686950" cy="2502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7"/>
          <p:cNvSpPr/>
          <p:nvPr/>
        </p:nvSpPr>
        <p:spPr>
          <a:xfrm>
            <a:off x="413263" y="695429"/>
            <a:ext cx="587100" cy="587100"/>
          </a:xfrm>
          <a:prstGeom prst="ellipse">
            <a:avLst/>
          </a:prstGeom>
          <a:solidFill>
            <a:srgbClr val="83AE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6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Or</a:t>
            </a:r>
            <a:endParaRPr b="1" i="0" sz="4000" u="none" cap="none" strike="noStrike">
              <a:solidFill>
                <a:schemeClr val="dk1"/>
              </a:solidFill>
              <a:latin typeface="DM Sans"/>
              <a:ea typeface="DM Sans"/>
              <a:cs typeface="DM Sans"/>
              <a:sym typeface="DM Sans"/>
            </a:endParaRPr>
          </a:p>
        </p:txBody>
      </p:sp>
      <p:sp>
        <p:nvSpPr>
          <p:cNvPr id="505" name="Google Shape;505;p67"/>
          <p:cNvSpPr txBox="1"/>
          <p:nvPr/>
        </p:nvSpPr>
        <p:spPr>
          <a:xfrm>
            <a:off x="473350" y="1831975"/>
            <a:ext cx="31773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Ahora, veamos el operador de disyunción denominado </a:t>
            </a:r>
            <a:r>
              <a:rPr b="1" i="0" lang="es-419" sz="1350" u="none" cap="none" strike="noStrike">
                <a:solidFill>
                  <a:srgbClr val="000000"/>
                </a:solidFill>
                <a:latin typeface="DM Sans"/>
                <a:ea typeface="DM Sans"/>
                <a:cs typeface="DM Sans"/>
                <a:sym typeface="DM Sans"/>
              </a:rPr>
              <a:t>Or </a:t>
            </a:r>
            <a:r>
              <a:rPr b="0" i="0" lang="es-419" sz="1350" u="none" cap="none" strike="noStrike">
                <a:solidFill>
                  <a:srgbClr val="000000"/>
                </a:solidFill>
                <a:latin typeface="DM Sans"/>
                <a:ea typeface="DM Sans"/>
                <a:cs typeface="DM Sans"/>
                <a:sym typeface="DM Sans"/>
              </a:rPr>
              <a:t>en castellano </a:t>
            </a:r>
            <a:r>
              <a:rPr b="1" i="0" lang="es-419" sz="1350" u="none" cap="none" strike="noStrike">
                <a:solidFill>
                  <a:srgbClr val="000000"/>
                </a:solidFill>
                <a:latin typeface="DM Sans"/>
                <a:ea typeface="DM Sans"/>
                <a:cs typeface="DM Sans"/>
                <a:sym typeface="DM Sans"/>
              </a:rPr>
              <a:t>O</a:t>
            </a:r>
            <a:r>
              <a:rPr b="0" i="0" lang="es-419"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Si el AND unía, el OR separa. Es decir, si a Python le pregunto por dos afirmaciones, y al menos una es (verdadera)True, Python me dirá que esta afirmación es </a:t>
            </a:r>
            <a:r>
              <a:rPr b="1" i="0" lang="es-419" sz="1350" u="none" cap="none" strike="noStrike">
                <a:solidFill>
                  <a:srgbClr val="000000"/>
                </a:solidFill>
                <a:latin typeface="DM Sans"/>
                <a:ea typeface="DM Sans"/>
                <a:cs typeface="DM Sans"/>
                <a:sym typeface="DM Sans"/>
              </a:rPr>
              <a:t>True.</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pSp>
        <p:nvGrpSpPr>
          <p:cNvPr id="506" name="Google Shape;506;p67"/>
          <p:cNvGrpSpPr/>
          <p:nvPr/>
        </p:nvGrpSpPr>
        <p:grpSpPr>
          <a:xfrm>
            <a:off x="8394894" y="161854"/>
            <a:ext cx="587130" cy="587130"/>
            <a:chOff x="473351" y="619523"/>
            <a:chExt cx="738900" cy="738900"/>
          </a:xfrm>
        </p:grpSpPr>
        <p:sp>
          <p:nvSpPr>
            <p:cNvPr id="507" name="Google Shape;507;p6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8" name="Google Shape;508;p6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09" name="Google Shape;509;p67"/>
          <p:cNvSpPr txBox="1"/>
          <p:nvPr/>
        </p:nvSpPr>
        <p:spPr>
          <a:xfrm>
            <a:off x="4511950" y="1831975"/>
            <a:ext cx="31773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2 &gt; 1 </a:t>
            </a:r>
            <a:r>
              <a:rPr b="0" i="0" lang="es-419" sz="1350" u="none" cap="none" strike="noStrike">
                <a:solidFill>
                  <a:srgbClr val="EA90FF"/>
                </a:solidFill>
                <a:latin typeface="DM Sans"/>
                <a:ea typeface="DM Sans"/>
                <a:cs typeface="DM Sans"/>
                <a:sym typeface="DM Sans"/>
              </a:rPr>
              <a:t>or </a:t>
            </a:r>
            <a:r>
              <a:rPr b="0" i="0" lang="es-419" sz="1350" u="none" cap="none" strike="noStrike">
                <a:solidFill>
                  <a:srgbClr val="000000"/>
                </a:solidFill>
                <a:latin typeface="DM Sans"/>
                <a:ea typeface="DM Sans"/>
                <a:cs typeface="DM Sans"/>
                <a:sym typeface="DM Sans"/>
              </a:rPr>
              <a:t>5 &gt; 2</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83AEFB"/>
                </a:solidFill>
                <a:latin typeface="DM Sans"/>
                <a:ea typeface="DM Sans"/>
                <a:cs typeface="DM Sans"/>
                <a:sym typeface="DM Sans"/>
              </a:rPr>
              <a:t>True</a:t>
            </a:r>
            <a:endParaRPr b="0" i="0" sz="1350" u="none" cap="none" strike="noStrike">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5 &lt; 20 </a:t>
            </a:r>
            <a:r>
              <a:rPr b="0" i="0" lang="es-419" sz="1350" u="none" cap="none" strike="noStrike">
                <a:solidFill>
                  <a:srgbClr val="EA90FF"/>
                </a:solidFill>
                <a:latin typeface="DM Sans"/>
                <a:ea typeface="DM Sans"/>
                <a:cs typeface="DM Sans"/>
                <a:sym typeface="DM Sans"/>
              </a:rPr>
              <a:t>or</a:t>
            </a:r>
            <a:r>
              <a:rPr b="0" i="0" lang="es-419" sz="1350" u="none" cap="none" strike="noStrike">
                <a:solidFill>
                  <a:srgbClr val="000000"/>
                </a:solidFill>
                <a:latin typeface="DM Sans"/>
                <a:ea typeface="DM Sans"/>
                <a:cs typeface="DM Sans"/>
                <a:sym typeface="DM Sans"/>
              </a:rPr>
              <a:t> 20 &lt; 1</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83AEFB"/>
                </a:solidFill>
                <a:latin typeface="DM Sans"/>
                <a:ea typeface="DM Sans"/>
                <a:cs typeface="DM Sans"/>
                <a:sym typeface="DM Sans"/>
              </a:rPr>
              <a:t>True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8"/>
          <p:cNvSpPr txBox="1"/>
          <p:nvPr/>
        </p:nvSpPr>
        <p:spPr>
          <a:xfrm>
            <a:off x="473350" y="1016500"/>
            <a:ext cx="7169400" cy="364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2500" u="none" cap="none" strike="noStrike">
                <a:solidFill>
                  <a:schemeClr val="lt1"/>
                </a:solidFill>
                <a:latin typeface="DM Sans"/>
                <a:ea typeface="DM Sans"/>
                <a:cs typeface="DM Sans"/>
                <a:sym typeface="DM Sans"/>
              </a:rPr>
              <a:t>Para Python, una separación </a:t>
            </a:r>
            <a:r>
              <a:rPr b="1" i="0" lang="es-419" sz="2500" u="none" cap="none" strike="noStrike">
                <a:solidFill>
                  <a:schemeClr val="lt1"/>
                </a:solidFill>
                <a:latin typeface="DM Sans"/>
                <a:ea typeface="DM Sans"/>
                <a:cs typeface="DM Sans"/>
                <a:sym typeface="DM Sans"/>
              </a:rPr>
              <a:t>or </a:t>
            </a:r>
            <a:r>
              <a:rPr b="0" i="0" lang="es-419" sz="2500" u="none" cap="none" strike="noStrike">
                <a:solidFill>
                  <a:schemeClr val="lt1"/>
                </a:solidFill>
                <a:latin typeface="DM Sans"/>
                <a:ea typeface="DM Sans"/>
                <a:cs typeface="DM Sans"/>
                <a:sym typeface="DM Sans"/>
              </a:rPr>
              <a:t>es solamente verdadera </a:t>
            </a:r>
            <a:r>
              <a:rPr b="1" i="0" lang="es-419" sz="2500" u="none" cap="none" strike="noStrike">
                <a:solidFill>
                  <a:srgbClr val="EAFF6A"/>
                </a:solidFill>
                <a:latin typeface="DM Sans"/>
                <a:ea typeface="DM Sans"/>
                <a:cs typeface="DM Sans"/>
                <a:sym typeface="DM Sans"/>
              </a:rPr>
              <a:t>(True)</a:t>
            </a:r>
            <a:r>
              <a:rPr b="0" i="0" lang="es-419" sz="2500" u="none" cap="none" strike="noStrike">
                <a:solidFill>
                  <a:schemeClr val="lt1"/>
                </a:solidFill>
                <a:latin typeface="DM Sans"/>
                <a:ea typeface="DM Sans"/>
                <a:cs typeface="DM Sans"/>
                <a:sym typeface="DM Sans"/>
              </a:rPr>
              <a:t> cuando, y </a:t>
            </a:r>
            <a:r>
              <a:rPr lang="es-419" sz="2500">
                <a:solidFill>
                  <a:schemeClr val="lt1"/>
                </a:solidFill>
                <a:latin typeface="DM Sans"/>
                <a:ea typeface="DM Sans"/>
                <a:cs typeface="DM Sans"/>
                <a:sym typeface="DM Sans"/>
              </a:rPr>
              <a:t>solo</a:t>
            </a:r>
            <a:r>
              <a:rPr b="0" i="0" lang="es-419" sz="2500" u="none" cap="none" strike="noStrike">
                <a:solidFill>
                  <a:schemeClr val="lt1"/>
                </a:solidFill>
                <a:latin typeface="DM Sans"/>
                <a:ea typeface="DM Sans"/>
                <a:cs typeface="DM Sans"/>
                <a:sym typeface="DM Sans"/>
              </a:rPr>
              <a:t> cuando, una de las sentencias o conjuntos de afirmaciones es </a:t>
            </a:r>
            <a:r>
              <a:rPr b="1" i="0" lang="es-419" sz="2500" u="none" cap="none" strike="noStrike">
                <a:solidFill>
                  <a:srgbClr val="EAFF6A"/>
                </a:solidFill>
                <a:latin typeface="DM Sans"/>
                <a:ea typeface="DM Sans"/>
                <a:cs typeface="DM Sans"/>
                <a:sym typeface="DM Sans"/>
              </a:rPr>
              <a:t>True</a:t>
            </a:r>
            <a:r>
              <a:rPr b="0" i="0" lang="es-419" sz="2500" u="none" cap="none" strike="noStrike">
                <a:solidFill>
                  <a:schemeClr val="lt1"/>
                </a:solidFill>
                <a:latin typeface="DM Sans"/>
                <a:ea typeface="DM Sans"/>
                <a:cs typeface="DM Sans"/>
                <a:sym typeface="DM Sans"/>
              </a:rPr>
              <a:t>, es decir, cuando yo tengo una afirmación verdadera. </a:t>
            </a:r>
            <a:endParaRPr b="0"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2500" u="none" cap="none" strike="noStrike">
                <a:solidFill>
                  <a:schemeClr val="lt1"/>
                </a:solidFill>
                <a:latin typeface="DM Sans"/>
                <a:ea typeface="DM Sans"/>
                <a:cs typeface="DM Sans"/>
                <a:sym typeface="DM Sans"/>
              </a:rPr>
              <a:t>Si yo tengo una afirmación verdadera y otra falsa, </a:t>
            </a:r>
            <a:r>
              <a:rPr lang="es-419" sz="2500">
                <a:solidFill>
                  <a:schemeClr val="lt1"/>
                </a:solidFill>
                <a:latin typeface="DM Sans"/>
                <a:ea typeface="DM Sans"/>
                <a:cs typeface="DM Sans"/>
                <a:sym typeface="DM Sans"/>
              </a:rPr>
              <a:t>Python</a:t>
            </a:r>
            <a:r>
              <a:rPr b="0" i="0" lang="es-419" sz="2500" u="none" cap="none" strike="noStrike">
                <a:solidFill>
                  <a:schemeClr val="lt1"/>
                </a:solidFill>
                <a:latin typeface="DM Sans"/>
                <a:ea typeface="DM Sans"/>
                <a:cs typeface="DM Sans"/>
                <a:sym typeface="DM Sans"/>
              </a:rPr>
              <a:t> siempre va a tomar como que esto es </a:t>
            </a:r>
            <a:r>
              <a:rPr b="1" i="0" lang="es-419" sz="2500" u="none" cap="none" strike="noStrike">
                <a:solidFill>
                  <a:srgbClr val="EAFF6A"/>
                </a:solidFill>
                <a:latin typeface="DM Sans"/>
                <a:ea typeface="DM Sans"/>
                <a:cs typeface="DM Sans"/>
                <a:sym typeface="DM Sans"/>
              </a:rPr>
              <a:t>True</a:t>
            </a:r>
            <a:r>
              <a:rPr b="0" i="0" lang="es-419" sz="2500" u="none" cap="none" strike="noStrike">
                <a:solidFill>
                  <a:schemeClr val="lt1"/>
                </a:solidFill>
                <a:latin typeface="DM Sans"/>
                <a:ea typeface="DM Sans"/>
                <a:cs typeface="DM Sans"/>
                <a:sym typeface="DM Sans"/>
              </a:rPr>
              <a:t> si usamos el operador </a:t>
            </a:r>
            <a:r>
              <a:rPr b="1" i="0" lang="es-419" sz="2500" u="none" cap="none" strike="noStrike">
                <a:solidFill>
                  <a:schemeClr val="lt1"/>
                </a:solidFill>
                <a:latin typeface="DM Sans"/>
                <a:ea typeface="DM Sans"/>
                <a:cs typeface="DM Sans"/>
                <a:sym typeface="DM Sans"/>
              </a:rPr>
              <a:t>Or</a:t>
            </a:r>
            <a:r>
              <a:rPr b="0" i="0" lang="es-419" sz="2500" u="none" cap="none" strike="noStrike">
                <a:solidFill>
                  <a:schemeClr val="lt1"/>
                </a:solidFill>
                <a:latin typeface="DM Sans"/>
                <a:ea typeface="DM Sans"/>
                <a:cs typeface="DM Sans"/>
                <a:sym typeface="DM Sans"/>
              </a:rPr>
              <a:t>.</a:t>
            </a:r>
            <a:endParaRPr b="0"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DM Sans"/>
              <a:ea typeface="DM Sans"/>
              <a:cs typeface="DM Sans"/>
              <a:sym typeface="DM Sans"/>
            </a:endParaRPr>
          </a:p>
        </p:txBody>
      </p:sp>
      <p:grpSp>
        <p:nvGrpSpPr>
          <p:cNvPr id="515" name="Google Shape;515;p68"/>
          <p:cNvGrpSpPr/>
          <p:nvPr/>
        </p:nvGrpSpPr>
        <p:grpSpPr>
          <a:xfrm>
            <a:off x="457338" y="468286"/>
            <a:ext cx="431100" cy="431100"/>
            <a:chOff x="4616400" y="1950761"/>
            <a:chExt cx="431100" cy="431100"/>
          </a:xfrm>
        </p:grpSpPr>
        <p:sp>
          <p:nvSpPr>
            <p:cNvPr id="516" name="Google Shape;516;p68"/>
            <p:cNvSpPr/>
            <p:nvPr/>
          </p:nvSpPr>
          <p:spPr>
            <a:xfrm>
              <a:off x="4616400" y="1950761"/>
              <a:ext cx="431100" cy="431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7" name="Google Shape;517;p68"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518" name="Google Shape;518;p68"/>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rgbClr val="FFFFFF"/>
                </a:solidFill>
                <a:latin typeface="DM Sans"/>
                <a:ea typeface="DM Sans"/>
                <a:cs typeface="DM Sans"/>
                <a:sym typeface="DM Sans"/>
              </a:rPr>
              <a:t>PARA RECORDAR</a:t>
            </a:r>
            <a:endParaRPr>
              <a:solidFill>
                <a:srgbClr val="FFFFFF"/>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9"/>
          <p:cNvSpPr/>
          <p:nvPr/>
        </p:nvSpPr>
        <p:spPr>
          <a:xfrm>
            <a:off x="446775" y="980750"/>
            <a:ext cx="1285800" cy="218100"/>
          </a:xfrm>
          <a:prstGeom prst="rect">
            <a:avLst/>
          </a:prstGeom>
          <a:solidFill>
            <a:srgbClr val="83AE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6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Or</a:t>
            </a:r>
            <a:endParaRPr b="1" i="0" sz="4000" u="none" cap="none" strike="noStrike">
              <a:solidFill>
                <a:schemeClr val="dk1"/>
              </a:solidFill>
              <a:latin typeface="DM Sans"/>
              <a:ea typeface="DM Sans"/>
              <a:cs typeface="DM Sans"/>
              <a:sym typeface="DM Sans"/>
            </a:endParaRPr>
          </a:p>
        </p:txBody>
      </p:sp>
      <p:grpSp>
        <p:nvGrpSpPr>
          <p:cNvPr id="525" name="Google Shape;525;p69"/>
          <p:cNvGrpSpPr/>
          <p:nvPr/>
        </p:nvGrpSpPr>
        <p:grpSpPr>
          <a:xfrm>
            <a:off x="8394894" y="161854"/>
            <a:ext cx="587130" cy="587130"/>
            <a:chOff x="473351" y="619523"/>
            <a:chExt cx="738900" cy="738900"/>
          </a:xfrm>
        </p:grpSpPr>
        <p:sp>
          <p:nvSpPr>
            <p:cNvPr id="526" name="Google Shape;526;p6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7" name="Google Shape;527;p6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28" name="Google Shape;528;p69"/>
          <p:cNvSpPr/>
          <p:nvPr/>
        </p:nvSpPr>
        <p:spPr>
          <a:xfrm>
            <a:off x="1701825" y="2500400"/>
            <a:ext cx="5936400" cy="472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69"/>
          <p:cNvSpPr txBox="1"/>
          <p:nvPr/>
        </p:nvSpPr>
        <p:spPr>
          <a:xfrm>
            <a:off x="1701825" y="1657300"/>
            <a:ext cx="29181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Expresión	     </a:t>
            </a:r>
            <a:endParaRPr b="1" i="0" sz="1400" u="none" cap="none" strike="noStrike">
              <a:solidFill>
                <a:srgbClr val="000000"/>
              </a:solidFill>
              <a:latin typeface="DM Sans"/>
              <a:ea typeface="DM Sans"/>
              <a:cs typeface="DM Sans"/>
              <a:sym typeface="DM Sans"/>
            </a:endParaRPr>
          </a:p>
        </p:txBody>
      </p:sp>
      <p:sp>
        <p:nvSpPr>
          <p:cNvPr id="530" name="Google Shape;530;p69"/>
          <p:cNvSpPr/>
          <p:nvPr/>
        </p:nvSpPr>
        <p:spPr>
          <a:xfrm>
            <a:off x="4904534" y="1692975"/>
            <a:ext cx="18972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69"/>
          <p:cNvSpPr txBox="1"/>
          <p:nvPr/>
        </p:nvSpPr>
        <p:spPr>
          <a:xfrm>
            <a:off x="4674275" y="1657300"/>
            <a:ext cx="29640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Resultado</a:t>
            </a:r>
            <a:endParaRPr b="1" i="0" sz="1400" u="none" cap="none" strike="noStrike">
              <a:solidFill>
                <a:srgbClr val="000000"/>
              </a:solidFill>
              <a:latin typeface="DM Sans"/>
              <a:ea typeface="DM Sans"/>
              <a:cs typeface="DM Sans"/>
              <a:sym typeface="DM Sans"/>
            </a:endParaRPr>
          </a:p>
        </p:txBody>
      </p:sp>
      <p:sp>
        <p:nvSpPr>
          <p:cNvPr id="532" name="Google Shape;532;p69"/>
          <p:cNvSpPr txBox="1"/>
          <p:nvPr/>
        </p:nvSpPr>
        <p:spPr>
          <a:xfrm>
            <a:off x="4724638" y="20010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True</a:t>
            </a:r>
            <a:endParaRPr b="0" i="0" sz="1200" u="none" cap="none" strike="noStrike">
              <a:solidFill>
                <a:srgbClr val="000000"/>
              </a:solidFill>
              <a:latin typeface="DM Sans"/>
              <a:ea typeface="DM Sans"/>
              <a:cs typeface="DM Sans"/>
              <a:sym typeface="DM Sans"/>
            </a:endParaRPr>
          </a:p>
        </p:txBody>
      </p:sp>
      <p:sp>
        <p:nvSpPr>
          <p:cNvPr id="533" name="Google Shape;533;p69"/>
          <p:cNvSpPr txBox="1"/>
          <p:nvPr/>
        </p:nvSpPr>
        <p:spPr>
          <a:xfrm>
            <a:off x="1665675" y="2557000"/>
            <a:ext cx="2670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True o False</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534" name="Google Shape;534;p69"/>
          <p:cNvSpPr txBox="1"/>
          <p:nvPr/>
        </p:nvSpPr>
        <p:spPr>
          <a:xfrm>
            <a:off x="4724575" y="2557000"/>
            <a:ext cx="28704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True</a:t>
            </a:r>
            <a:endParaRPr b="0" i="0" sz="1200" u="none" cap="none" strike="noStrike">
              <a:solidFill>
                <a:srgbClr val="000000"/>
              </a:solidFill>
              <a:latin typeface="DM Sans"/>
              <a:ea typeface="DM Sans"/>
              <a:cs typeface="DM Sans"/>
              <a:sym typeface="DM Sans"/>
            </a:endParaRPr>
          </a:p>
        </p:txBody>
      </p:sp>
      <p:sp>
        <p:nvSpPr>
          <p:cNvPr id="535" name="Google Shape;535;p69"/>
          <p:cNvSpPr txBox="1"/>
          <p:nvPr/>
        </p:nvSpPr>
        <p:spPr>
          <a:xfrm>
            <a:off x="1676638" y="20010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True o True</a:t>
            </a:r>
            <a:endParaRPr b="0" i="0" sz="1200" u="none" cap="none" strike="noStrike">
              <a:solidFill>
                <a:srgbClr val="000000"/>
              </a:solidFill>
              <a:latin typeface="DM Sans"/>
              <a:ea typeface="DM Sans"/>
              <a:cs typeface="DM Sans"/>
              <a:sym typeface="DM Sans"/>
            </a:endParaRPr>
          </a:p>
        </p:txBody>
      </p:sp>
      <p:sp>
        <p:nvSpPr>
          <p:cNvPr id="536" name="Google Shape;536;p69"/>
          <p:cNvSpPr txBox="1"/>
          <p:nvPr/>
        </p:nvSpPr>
        <p:spPr>
          <a:xfrm>
            <a:off x="4724638" y="29916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True</a:t>
            </a:r>
            <a:endParaRPr b="0" i="0" sz="1200" u="none" cap="none" strike="noStrike">
              <a:solidFill>
                <a:srgbClr val="000000"/>
              </a:solidFill>
              <a:latin typeface="DM Sans"/>
              <a:ea typeface="DM Sans"/>
              <a:cs typeface="DM Sans"/>
              <a:sym typeface="DM Sans"/>
            </a:endParaRPr>
          </a:p>
        </p:txBody>
      </p:sp>
      <p:sp>
        <p:nvSpPr>
          <p:cNvPr id="537" name="Google Shape;537;p69"/>
          <p:cNvSpPr txBox="1"/>
          <p:nvPr/>
        </p:nvSpPr>
        <p:spPr>
          <a:xfrm>
            <a:off x="1676638" y="29916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False o True</a:t>
            </a:r>
            <a:endParaRPr b="0" i="0" sz="1200" u="none" cap="none" strike="noStrike">
              <a:solidFill>
                <a:srgbClr val="000000"/>
              </a:solidFill>
              <a:latin typeface="DM Sans"/>
              <a:ea typeface="DM Sans"/>
              <a:cs typeface="DM Sans"/>
              <a:sym typeface="DM Sans"/>
            </a:endParaRPr>
          </a:p>
        </p:txBody>
      </p:sp>
      <p:sp>
        <p:nvSpPr>
          <p:cNvPr id="538" name="Google Shape;538;p69"/>
          <p:cNvSpPr/>
          <p:nvPr/>
        </p:nvSpPr>
        <p:spPr>
          <a:xfrm>
            <a:off x="1701825" y="3414800"/>
            <a:ext cx="5936400" cy="472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69"/>
          <p:cNvSpPr txBox="1"/>
          <p:nvPr/>
        </p:nvSpPr>
        <p:spPr>
          <a:xfrm>
            <a:off x="1665675" y="3471400"/>
            <a:ext cx="2670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False o False</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540" name="Google Shape;540;p69"/>
          <p:cNvSpPr txBox="1"/>
          <p:nvPr/>
        </p:nvSpPr>
        <p:spPr>
          <a:xfrm>
            <a:off x="4724575" y="3471400"/>
            <a:ext cx="28704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False</a:t>
            </a:r>
            <a:endParaRPr b="0" i="0" sz="1200" u="none" cap="none" strike="noStrike">
              <a:solidFill>
                <a:srgbClr val="000000"/>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4"/>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419"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61" name="Google Shape;161;p34"/>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62" name="Google Shape;162;p34"/>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Reconocer </a:t>
            </a:r>
            <a:r>
              <a:rPr b="0" i="0" lang="es-419" sz="1350" u="none" cap="none" strike="noStrike">
                <a:solidFill>
                  <a:schemeClr val="lt1"/>
                </a:solidFill>
                <a:latin typeface="DM Sans"/>
                <a:ea typeface="DM Sans"/>
                <a:cs typeface="DM Sans"/>
                <a:sym typeface="DM Sans"/>
              </a:rPr>
              <a:t>un Operador</a:t>
            </a:r>
            <a:endParaRPr b="0" i="0" sz="1350" u="none" cap="none" strike="noStrike">
              <a:solidFill>
                <a:schemeClr val="lt1"/>
              </a:solidFill>
              <a:latin typeface="DM Sans"/>
              <a:ea typeface="DM Sans"/>
              <a:cs typeface="DM Sans"/>
              <a:sym typeface="DM Sans"/>
            </a:endParaRPr>
          </a:p>
        </p:txBody>
      </p:sp>
      <p:pic>
        <p:nvPicPr>
          <p:cNvPr id="163" name="Google Shape;163;p34"/>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164" name="Google Shape;164;p34"/>
          <p:cNvSpPr txBox="1"/>
          <p:nvPr/>
        </p:nvSpPr>
        <p:spPr>
          <a:xfrm>
            <a:off x="2690547" y="2054750"/>
            <a:ext cx="55695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chemeClr val="lt1"/>
                </a:solidFill>
                <a:latin typeface="DM Sans"/>
                <a:ea typeface="DM Sans"/>
                <a:cs typeface="DM Sans"/>
                <a:sym typeface="DM Sans"/>
              </a:rPr>
              <a:t>Identificar </a:t>
            </a:r>
            <a:r>
              <a:rPr b="0" i="0" lang="es-419" sz="1350" u="none" cap="none" strike="noStrike">
                <a:solidFill>
                  <a:schemeClr val="lt1"/>
                </a:solidFill>
                <a:latin typeface="DM Sans"/>
                <a:ea typeface="DM Sans"/>
                <a:cs typeface="DM Sans"/>
                <a:sym typeface="DM Sans"/>
              </a:rPr>
              <a:t>similitudes y diferencias entre operador y expresión</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chemeClr val="lt1"/>
              </a:solidFill>
              <a:latin typeface="DM Sans"/>
              <a:ea typeface="DM Sans"/>
              <a:cs typeface="DM Sans"/>
              <a:sym typeface="DM Sans"/>
            </a:endParaRPr>
          </a:p>
        </p:txBody>
      </p:sp>
      <p:pic>
        <p:nvPicPr>
          <p:cNvPr id="165" name="Google Shape;165;p34"/>
          <p:cNvPicPr preferRelativeResize="0"/>
          <p:nvPr/>
        </p:nvPicPr>
        <p:blipFill rotWithShape="1">
          <a:blip r:embed="rId3">
            <a:alphaModFix/>
          </a:blip>
          <a:srcRect b="0" l="0" r="0" t="0"/>
          <a:stretch/>
        </p:blipFill>
        <p:spPr>
          <a:xfrm>
            <a:off x="2172138" y="2705138"/>
            <a:ext cx="196975" cy="196975"/>
          </a:xfrm>
          <a:prstGeom prst="rect">
            <a:avLst/>
          </a:prstGeom>
          <a:noFill/>
          <a:ln>
            <a:noFill/>
          </a:ln>
        </p:spPr>
      </p:pic>
      <p:sp>
        <p:nvSpPr>
          <p:cNvPr id="166" name="Google Shape;166;p34"/>
          <p:cNvSpPr txBox="1"/>
          <p:nvPr/>
        </p:nvSpPr>
        <p:spPr>
          <a:xfrm>
            <a:off x="2690561" y="26074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Reconocer</a:t>
            </a:r>
            <a:r>
              <a:rPr b="0" i="0" lang="es-419" sz="1350" u="none" cap="none" strike="noStrike">
                <a:solidFill>
                  <a:schemeClr val="lt1"/>
                </a:solidFill>
                <a:latin typeface="DM Sans"/>
                <a:ea typeface="DM Sans"/>
                <a:cs typeface="DM Sans"/>
                <a:sym typeface="DM Sans"/>
              </a:rPr>
              <a:t> expresiones.</a:t>
            </a:r>
            <a:endParaRPr b="0" i="0" sz="1350" u="none" cap="none" strike="noStrike">
              <a:solidFill>
                <a:schemeClr val="lt1"/>
              </a:solidFill>
              <a:latin typeface="DM Sans"/>
              <a:ea typeface="DM Sans"/>
              <a:cs typeface="DM Sans"/>
              <a:sym typeface="DM Sans"/>
            </a:endParaRPr>
          </a:p>
        </p:txBody>
      </p:sp>
      <p:cxnSp>
        <p:nvCxnSpPr>
          <p:cNvPr id="167" name="Google Shape;167;p34"/>
          <p:cNvCxnSpPr>
            <a:stCxn id="161" idx="2"/>
            <a:endCxn id="163"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168" name="Google Shape;168;p34"/>
          <p:cNvCxnSpPr>
            <a:stCxn id="163" idx="2"/>
          </p:cNvCxnSpPr>
          <p:nvPr/>
        </p:nvCxnSpPr>
        <p:spPr>
          <a:xfrm flipH="1" rot="-5400000">
            <a:off x="2083276" y="2563038"/>
            <a:ext cx="379800" cy="5100"/>
          </a:xfrm>
          <a:prstGeom prst="bentConnector3">
            <a:avLst>
              <a:gd fmla="val 50000"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Tabla de verdad del Or</a:t>
            </a:r>
            <a:endParaRPr b="1" i="0" sz="4000" u="none" cap="none" strike="noStrike">
              <a:solidFill>
                <a:schemeClr val="dk1"/>
              </a:solidFill>
              <a:latin typeface="DM Sans"/>
              <a:ea typeface="DM Sans"/>
              <a:cs typeface="DM Sans"/>
              <a:sym typeface="DM Sans"/>
            </a:endParaRPr>
          </a:p>
        </p:txBody>
      </p:sp>
      <p:sp>
        <p:nvSpPr>
          <p:cNvPr id="546" name="Google Shape;546;p70"/>
          <p:cNvSpPr txBox="1"/>
          <p:nvPr/>
        </p:nvSpPr>
        <p:spPr>
          <a:xfrm>
            <a:off x="473350" y="1831975"/>
            <a:ext cx="3177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Su tabla de verdad quedaría así: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pSp>
        <p:nvGrpSpPr>
          <p:cNvPr id="547" name="Google Shape;547;p70"/>
          <p:cNvGrpSpPr/>
          <p:nvPr/>
        </p:nvGrpSpPr>
        <p:grpSpPr>
          <a:xfrm>
            <a:off x="8394894" y="161854"/>
            <a:ext cx="587130" cy="587130"/>
            <a:chOff x="473351" y="619523"/>
            <a:chExt cx="738900" cy="738900"/>
          </a:xfrm>
        </p:grpSpPr>
        <p:sp>
          <p:nvSpPr>
            <p:cNvPr id="548" name="Google Shape;548;p7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9" name="Google Shape;549;p7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550" name="Google Shape;550;p70"/>
          <p:cNvPicPr preferRelativeResize="0"/>
          <p:nvPr/>
        </p:nvPicPr>
        <p:blipFill rotWithShape="1">
          <a:blip r:embed="rId4">
            <a:alphaModFix/>
          </a:blip>
          <a:srcRect b="0" l="0" r="0" t="0"/>
          <a:stretch/>
        </p:blipFill>
        <p:spPr>
          <a:xfrm>
            <a:off x="3452575" y="1579325"/>
            <a:ext cx="2238850" cy="3160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grpSp>
        <p:nvGrpSpPr>
          <p:cNvPr id="555" name="Google Shape;555;p71"/>
          <p:cNvGrpSpPr/>
          <p:nvPr/>
        </p:nvGrpSpPr>
        <p:grpSpPr>
          <a:xfrm>
            <a:off x="4202556" y="994173"/>
            <a:ext cx="738900" cy="738900"/>
            <a:chOff x="974706" y="2467173"/>
            <a:chExt cx="738900" cy="738900"/>
          </a:xfrm>
        </p:grpSpPr>
        <p:sp>
          <p:nvSpPr>
            <p:cNvPr id="556" name="Google Shape;556;p7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7" name="Google Shape;557;p71"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58" name="Google Shape;558;p71"/>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Operadores Lógicos</a:t>
            </a:r>
            <a:endParaRPr b="1" i="0" sz="4000" u="none" cap="none" strike="noStrike">
              <a:solidFill>
                <a:schemeClr val="dk1"/>
              </a:solidFill>
              <a:highlight>
                <a:srgbClr val="EAFF6A"/>
              </a:highlight>
              <a:latin typeface="DM Sans"/>
              <a:ea typeface="DM Sans"/>
              <a:cs typeface="DM Sans"/>
              <a:sym typeface="DM Sans"/>
            </a:endParaRPr>
          </a:p>
        </p:txBody>
      </p:sp>
      <p:sp>
        <p:nvSpPr>
          <p:cNvPr id="559" name="Google Shape;559;p71"/>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Duración: </a:t>
            </a:r>
            <a:r>
              <a:rPr b="1" i="0" lang="es-419"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
        <p:nvSpPr>
          <p:cNvPr id="560" name="Google Shape;560;p71"/>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999999"/>
                </a:solidFill>
                <a:latin typeface="DM Sans"/>
                <a:ea typeface="DM Sans"/>
                <a:cs typeface="DM Sans"/>
                <a:sym typeface="DM Sans"/>
              </a:rPr>
              <a:t>Calcular el resultado de cada expresión y almacenarlo en una nueva lista </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2"/>
          <p:cNvSpPr txBox="1"/>
          <p:nvPr/>
        </p:nvSpPr>
        <p:spPr>
          <a:xfrm>
            <a:off x="425250" y="1234150"/>
            <a:ext cx="4987200" cy="641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300"/>
              <a:buFont typeface="Arial"/>
              <a:buNone/>
            </a:pPr>
            <a:r>
              <a:rPr b="1" i="0" lang="es-419" sz="3300" u="none" cap="none" strike="noStrike">
                <a:solidFill>
                  <a:schemeClr val="dk1"/>
                </a:solidFill>
                <a:latin typeface="DM Sans"/>
                <a:ea typeface="DM Sans"/>
                <a:cs typeface="DM Sans"/>
                <a:sym typeface="DM Sans"/>
              </a:rPr>
              <a:t>Operadores Lógicos</a:t>
            </a:r>
            <a:endParaRPr b="1" i="0" sz="3300" u="none" cap="none" strike="noStrike">
              <a:solidFill>
                <a:schemeClr val="dk1"/>
              </a:solidFill>
              <a:latin typeface="DM Sans"/>
              <a:ea typeface="DM Sans"/>
              <a:cs typeface="DM Sans"/>
              <a:sym typeface="DM Sans"/>
            </a:endParaRPr>
          </a:p>
        </p:txBody>
      </p:sp>
      <p:pic>
        <p:nvPicPr>
          <p:cNvPr id="566" name="Google Shape;566;p72"/>
          <p:cNvPicPr preferRelativeResize="0"/>
          <p:nvPr/>
        </p:nvPicPr>
        <p:blipFill rotWithShape="1">
          <a:blip r:embed="rId3">
            <a:alphaModFix/>
          </a:blip>
          <a:srcRect b="0" l="26549" r="24318" t="0"/>
          <a:stretch/>
        </p:blipFill>
        <p:spPr>
          <a:xfrm>
            <a:off x="4988675" y="50"/>
            <a:ext cx="4206350" cy="5143500"/>
          </a:xfrm>
          <a:prstGeom prst="rect">
            <a:avLst/>
          </a:prstGeom>
          <a:noFill/>
          <a:ln>
            <a:noFill/>
          </a:ln>
        </p:spPr>
      </p:pic>
      <p:grpSp>
        <p:nvGrpSpPr>
          <p:cNvPr id="567" name="Google Shape;567;p72"/>
          <p:cNvGrpSpPr/>
          <p:nvPr/>
        </p:nvGrpSpPr>
        <p:grpSpPr>
          <a:xfrm>
            <a:off x="457347" y="468297"/>
            <a:ext cx="431074" cy="431074"/>
            <a:chOff x="974706" y="2467173"/>
            <a:chExt cx="738900" cy="738900"/>
          </a:xfrm>
        </p:grpSpPr>
        <p:sp>
          <p:nvSpPr>
            <p:cNvPr id="568" name="Google Shape;568;p7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72"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pic>
        <p:nvPicPr>
          <p:cNvPr id="570" name="Google Shape;570;p72"/>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571" name="Google Shape;571;p7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
        <p:nvSpPr>
          <p:cNvPr id="572" name="Google Shape;572;p72"/>
          <p:cNvSpPr txBox="1"/>
          <p:nvPr/>
        </p:nvSpPr>
        <p:spPr>
          <a:xfrm>
            <a:off x="397125" y="1948950"/>
            <a:ext cx="4206300" cy="1439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DM Sans"/>
              <a:buAutoNum type="arabicPeriod"/>
            </a:pPr>
            <a:r>
              <a:rPr b="0" i="0" lang="es-419" sz="1350" u="none" cap="none" strike="noStrike">
                <a:solidFill>
                  <a:srgbClr val="000000"/>
                </a:solidFill>
                <a:latin typeface="DM Sans"/>
                <a:ea typeface="DM Sans"/>
                <a:cs typeface="DM Sans"/>
                <a:sym typeface="DM Sans"/>
              </a:rPr>
              <a:t>En una lista encontraremos diferentes operaciones lógicas. Calcular mentalmente el resultado de cada expresión y almacenarlo en una nueva lista la cual contendrá únicamente valores lógicos </a:t>
            </a:r>
            <a:r>
              <a:rPr b="1" i="0" lang="es-419" sz="1350" u="none" cap="none" strike="noStrike">
                <a:solidFill>
                  <a:srgbClr val="000000"/>
                </a:solidFill>
                <a:latin typeface="DM Sans"/>
                <a:ea typeface="DM Sans"/>
                <a:cs typeface="DM Sans"/>
                <a:sym typeface="DM Sans"/>
              </a:rPr>
              <a:t>True </a:t>
            </a:r>
            <a:r>
              <a:rPr b="0" i="0" lang="es-419" sz="1350" u="none" cap="none" strike="noStrike">
                <a:solidFill>
                  <a:srgbClr val="000000"/>
                </a:solidFill>
                <a:latin typeface="DM Sans"/>
                <a:ea typeface="DM Sans"/>
                <a:cs typeface="DM Sans"/>
                <a:sym typeface="DM Sans"/>
              </a:rPr>
              <a:t>y </a:t>
            </a:r>
            <a:r>
              <a:rPr b="1" i="0" lang="es-419" sz="1350" u="none" cap="none" strike="noStrike">
                <a:solidFill>
                  <a:srgbClr val="000000"/>
                </a:solidFill>
                <a:latin typeface="DM Sans"/>
                <a:ea typeface="DM Sans"/>
                <a:cs typeface="DM Sans"/>
                <a:sym typeface="DM Sans"/>
              </a:rPr>
              <a:t>False</a:t>
            </a:r>
            <a:r>
              <a:rPr b="0" i="0" lang="es-419" sz="1350" u="none" cap="none" strike="noStrike">
                <a:solidFill>
                  <a:srgbClr val="000000"/>
                </a:solidFill>
                <a:latin typeface="DM Sans"/>
                <a:ea typeface="DM Sans"/>
                <a:cs typeface="DM Sans"/>
                <a:sym typeface="DM Sans"/>
              </a:rPr>
              <a:t>. </a:t>
            </a:r>
            <a:endParaRPr b="1" i="0" sz="1150" u="none" cap="none" strike="noStrike">
              <a:solidFill>
                <a:srgbClr val="000000"/>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3"/>
          <p:cNvSpPr txBox="1"/>
          <p:nvPr/>
        </p:nvSpPr>
        <p:spPr>
          <a:xfrm>
            <a:off x="425250" y="1234150"/>
            <a:ext cx="4987200" cy="641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300"/>
              <a:buFont typeface="Arial"/>
              <a:buNone/>
            </a:pPr>
            <a:r>
              <a:rPr b="1" i="0" lang="es-419" sz="3300" u="none" cap="none" strike="noStrike">
                <a:solidFill>
                  <a:schemeClr val="dk1"/>
                </a:solidFill>
                <a:latin typeface="DM Sans"/>
                <a:ea typeface="DM Sans"/>
                <a:cs typeface="DM Sans"/>
                <a:sym typeface="DM Sans"/>
              </a:rPr>
              <a:t>Operadores Lógicos</a:t>
            </a:r>
            <a:endParaRPr b="1" i="0" sz="3300" u="none" cap="none" strike="noStrike">
              <a:solidFill>
                <a:schemeClr val="dk1"/>
              </a:solidFill>
              <a:latin typeface="DM Sans"/>
              <a:ea typeface="DM Sans"/>
              <a:cs typeface="DM Sans"/>
              <a:sym typeface="DM Sans"/>
            </a:endParaRPr>
          </a:p>
        </p:txBody>
      </p:sp>
      <p:pic>
        <p:nvPicPr>
          <p:cNvPr id="578" name="Google Shape;578;p73"/>
          <p:cNvPicPr preferRelativeResize="0"/>
          <p:nvPr/>
        </p:nvPicPr>
        <p:blipFill rotWithShape="1">
          <a:blip r:embed="rId3">
            <a:alphaModFix/>
          </a:blip>
          <a:srcRect b="0" l="26550" r="24319" t="0"/>
          <a:stretch/>
        </p:blipFill>
        <p:spPr>
          <a:xfrm>
            <a:off x="4988675" y="50"/>
            <a:ext cx="4206350" cy="5143500"/>
          </a:xfrm>
          <a:prstGeom prst="rect">
            <a:avLst/>
          </a:prstGeom>
          <a:noFill/>
          <a:ln>
            <a:noFill/>
          </a:ln>
        </p:spPr>
      </p:pic>
      <p:grpSp>
        <p:nvGrpSpPr>
          <p:cNvPr id="579" name="Google Shape;579;p73"/>
          <p:cNvGrpSpPr/>
          <p:nvPr/>
        </p:nvGrpSpPr>
        <p:grpSpPr>
          <a:xfrm>
            <a:off x="457347" y="468298"/>
            <a:ext cx="431074" cy="431074"/>
            <a:chOff x="974706" y="2467173"/>
            <a:chExt cx="738900" cy="738900"/>
          </a:xfrm>
        </p:grpSpPr>
        <p:sp>
          <p:nvSpPr>
            <p:cNvPr id="580" name="Google Shape;580;p7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1" name="Google Shape;581;p73"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pic>
        <p:nvPicPr>
          <p:cNvPr id="582" name="Google Shape;582;p73"/>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583" name="Google Shape;583;p7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
        <p:nvSpPr>
          <p:cNvPr id="584" name="Google Shape;584;p73"/>
          <p:cNvSpPr txBox="1"/>
          <p:nvPr/>
        </p:nvSpPr>
        <p:spPr>
          <a:xfrm>
            <a:off x="397125" y="1948950"/>
            <a:ext cx="4206300" cy="2285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s-419" sz="1350" u="none" cap="none" strike="noStrike">
                <a:solidFill>
                  <a:srgbClr val="000000"/>
                </a:solidFill>
                <a:latin typeface="DM Sans"/>
                <a:ea typeface="DM Sans"/>
                <a:cs typeface="DM Sans"/>
                <a:sym typeface="DM Sans"/>
              </a:rPr>
              <a:t>Sugerencia:</a:t>
            </a:r>
            <a:r>
              <a:rPr b="0" i="0" lang="es-419" sz="1350" u="none" cap="none" strike="noStrike">
                <a:solidFill>
                  <a:srgbClr val="000000"/>
                </a:solidFill>
                <a:latin typeface="DM Sans"/>
                <a:ea typeface="DM Sans"/>
                <a:cs typeface="DM Sans"/>
                <a:sym typeface="DM Sans"/>
              </a:rPr>
              <a:t> si necesitas ayuda, </a:t>
            </a:r>
            <a:r>
              <a:rPr lang="es-419" sz="1350">
                <a:latin typeface="DM Sans"/>
                <a:ea typeface="DM Sans"/>
                <a:cs typeface="DM Sans"/>
                <a:sym typeface="DM Sans"/>
              </a:rPr>
              <a:t>deja </a:t>
            </a:r>
            <a:r>
              <a:rPr b="0" i="0" lang="es-419" sz="1350" u="none" cap="none" strike="noStrike">
                <a:solidFill>
                  <a:srgbClr val="000000"/>
                </a:solidFill>
                <a:latin typeface="DM Sans"/>
                <a:ea typeface="DM Sans"/>
                <a:cs typeface="DM Sans"/>
                <a:sym typeface="DM Sans"/>
              </a:rPr>
              <a:t>que </a:t>
            </a:r>
            <a:r>
              <a:rPr lang="es-419" sz="1350">
                <a:latin typeface="DM Sans"/>
                <a:ea typeface="DM Sans"/>
                <a:cs typeface="DM Sans"/>
                <a:sym typeface="DM Sans"/>
              </a:rPr>
              <a:t>Python</a:t>
            </a:r>
            <a:r>
              <a:rPr b="0" i="0" lang="es-419" sz="1350" u="none" cap="none" strike="noStrike">
                <a:solidFill>
                  <a:srgbClr val="000000"/>
                </a:solidFill>
                <a:latin typeface="DM Sans"/>
                <a:ea typeface="DM Sans"/>
                <a:cs typeface="DM Sans"/>
                <a:sym typeface="DM Sans"/>
              </a:rPr>
              <a:t> calcule estas expresiones por </a:t>
            </a:r>
            <a:r>
              <a:rPr lang="es-419" sz="1350">
                <a:latin typeface="DM Sans"/>
                <a:ea typeface="DM Sans"/>
                <a:cs typeface="DM Sans"/>
                <a:sym typeface="DM Sans"/>
              </a:rPr>
              <a:t>ti</a:t>
            </a:r>
            <a:r>
              <a:rPr b="0" i="0" lang="es-419" sz="1350" u="none" cap="none" strike="noStrike">
                <a:solidFill>
                  <a:srgbClr val="000000"/>
                </a:solidFill>
                <a:latin typeface="DM Sans"/>
                <a:ea typeface="DM Sans"/>
                <a:cs typeface="DM Sans"/>
                <a:sym typeface="DM Sans"/>
              </a:rPr>
              <a:t>!	</a:t>
            </a:r>
            <a:br>
              <a:rPr b="0" i="0" lang="es-419" sz="1350" u="none" cap="none" strike="noStrike">
                <a:solidFill>
                  <a:srgbClr val="000000"/>
                </a:solidFill>
                <a:latin typeface="DM Sans"/>
                <a:ea typeface="DM Sans"/>
                <a:cs typeface="DM Sans"/>
                <a:sym typeface="DM Sans"/>
              </a:rPr>
            </a:br>
            <a:r>
              <a:rPr b="0" i="0" lang="es-419"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rPr lang="es-419" sz="1150">
                <a:latin typeface="DM Sans"/>
                <a:ea typeface="DM Sans"/>
                <a:cs typeface="DM Sans"/>
                <a:sym typeface="DM Sans"/>
              </a:rPr>
              <a:t>                     </a:t>
            </a:r>
            <a:r>
              <a:rPr lang="es-419" sz="1200">
                <a:latin typeface="DM Sans"/>
                <a:ea typeface="DM Sans"/>
                <a:cs typeface="DM Sans"/>
                <a:sym typeface="DM Sans"/>
              </a:rPr>
              <a:t>       </a:t>
            </a:r>
            <a:r>
              <a:rPr b="0" i="0" lang="es-419" sz="1200" u="none" cap="none" strike="noStrike">
                <a:solidFill>
                  <a:srgbClr val="000000"/>
                </a:solidFill>
                <a:latin typeface="DM Sans"/>
                <a:ea typeface="DM Sans"/>
                <a:cs typeface="DM Sans"/>
                <a:sym typeface="DM Sans"/>
              </a:rPr>
              <a:t>expresiones = [</a:t>
            </a:r>
            <a:endParaRPr b="0" i="0" sz="1200" u="none" cap="none" strike="noStrike">
              <a:solidFill>
                <a:srgbClr val="000000"/>
              </a:solidFill>
              <a:latin typeface="DM Sans"/>
              <a:ea typeface="DM Sans"/>
              <a:cs typeface="DM Sans"/>
              <a:sym typeface="DM Sans"/>
            </a:endParaRPr>
          </a:p>
          <a:p>
            <a:pPr indent="-304800" lvl="2" marL="1371600" marR="0" rtl="0" algn="l">
              <a:lnSpc>
                <a:spcPct val="100000"/>
              </a:lnSpc>
              <a:spcBef>
                <a:spcPts val="0"/>
              </a:spcBef>
              <a:spcAft>
                <a:spcPts val="0"/>
              </a:spcAft>
              <a:buClr>
                <a:srgbClr val="000000"/>
              </a:buClr>
              <a:buSzPts val="1200"/>
              <a:buFont typeface="DM Sans"/>
              <a:buAutoNum type="romanLcPeriod"/>
            </a:pPr>
            <a:r>
              <a:rPr b="0" i="0" lang="es-419" sz="1200" u="none" cap="none" strike="noStrike">
                <a:solidFill>
                  <a:srgbClr val="000000"/>
                </a:solidFill>
                <a:latin typeface="DM Sans"/>
                <a:ea typeface="DM Sans"/>
                <a:cs typeface="DM Sans"/>
                <a:sym typeface="DM Sans"/>
              </a:rPr>
              <a:t>not False,</a:t>
            </a:r>
            <a:endParaRPr b="0" i="0" sz="1200" u="none" cap="none" strike="noStrike">
              <a:solidFill>
                <a:srgbClr val="000000"/>
              </a:solidFill>
              <a:latin typeface="DM Sans"/>
              <a:ea typeface="DM Sans"/>
              <a:cs typeface="DM Sans"/>
              <a:sym typeface="DM Sans"/>
            </a:endParaRPr>
          </a:p>
          <a:p>
            <a:pPr indent="-304800" lvl="2" marL="1371600" marR="0" rtl="0" algn="l">
              <a:lnSpc>
                <a:spcPct val="100000"/>
              </a:lnSpc>
              <a:spcBef>
                <a:spcPts val="0"/>
              </a:spcBef>
              <a:spcAft>
                <a:spcPts val="0"/>
              </a:spcAft>
              <a:buClr>
                <a:srgbClr val="000000"/>
              </a:buClr>
              <a:buSzPts val="1200"/>
              <a:buFont typeface="DM Sans"/>
              <a:buAutoNum type="romanLcPeriod"/>
            </a:pPr>
            <a:r>
              <a:rPr b="0" i="0" lang="es-419" sz="1200" u="none" cap="none" strike="noStrike">
                <a:solidFill>
                  <a:srgbClr val="000000"/>
                </a:solidFill>
                <a:latin typeface="DM Sans"/>
                <a:ea typeface="DM Sans"/>
                <a:cs typeface="DM Sans"/>
                <a:sym typeface="DM Sans"/>
              </a:rPr>
              <a:t>not 3 == 5,</a:t>
            </a:r>
            <a:endParaRPr b="0" i="0" sz="1200" u="none" cap="none" strike="noStrike">
              <a:solidFill>
                <a:srgbClr val="000000"/>
              </a:solidFill>
              <a:latin typeface="DM Sans"/>
              <a:ea typeface="DM Sans"/>
              <a:cs typeface="DM Sans"/>
              <a:sym typeface="DM Sans"/>
            </a:endParaRPr>
          </a:p>
          <a:p>
            <a:pPr indent="-304800" lvl="2" marL="1371600" marR="0" rtl="0" algn="l">
              <a:lnSpc>
                <a:spcPct val="100000"/>
              </a:lnSpc>
              <a:spcBef>
                <a:spcPts val="0"/>
              </a:spcBef>
              <a:spcAft>
                <a:spcPts val="0"/>
              </a:spcAft>
              <a:buClr>
                <a:srgbClr val="000000"/>
              </a:buClr>
              <a:buSzPts val="1200"/>
              <a:buFont typeface="DM Sans"/>
              <a:buAutoNum type="romanLcPeriod"/>
            </a:pPr>
            <a:r>
              <a:rPr b="0" i="0" lang="es-419" sz="1200" u="none" cap="none" strike="noStrike">
                <a:solidFill>
                  <a:srgbClr val="000000"/>
                </a:solidFill>
                <a:latin typeface="DM Sans"/>
                <a:ea typeface="DM Sans"/>
                <a:cs typeface="DM Sans"/>
                <a:sym typeface="DM Sans"/>
              </a:rPr>
              <a:t>33/3 == 11 and 5 &gt; 2,</a:t>
            </a:r>
            <a:endParaRPr b="0" i="0" sz="1200" u="none" cap="none" strike="noStrike">
              <a:solidFill>
                <a:srgbClr val="000000"/>
              </a:solidFill>
              <a:latin typeface="DM Sans"/>
              <a:ea typeface="DM Sans"/>
              <a:cs typeface="DM Sans"/>
              <a:sym typeface="DM Sans"/>
            </a:endParaRPr>
          </a:p>
          <a:p>
            <a:pPr indent="-304800" lvl="2" marL="1371600" marR="0" rtl="0" algn="l">
              <a:lnSpc>
                <a:spcPct val="100000"/>
              </a:lnSpc>
              <a:spcBef>
                <a:spcPts val="0"/>
              </a:spcBef>
              <a:spcAft>
                <a:spcPts val="0"/>
              </a:spcAft>
              <a:buClr>
                <a:srgbClr val="000000"/>
              </a:buClr>
              <a:buSzPts val="1200"/>
              <a:buFont typeface="DM Sans"/>
              <a:buAutoNum type="romanLcPeriod"/>
            </a:pPr>
            <a:r>
              <a:rPr b="0" i="0" lang="es-419" sz="1200" u="none" cap="none" strike="noStrike">
                <a:solidFill>
                  <a:srgbClr val="000000"/>
                </a:solidFill>
                <a:latin typeface="DM Sans"/>
                <a:ea typeface="DM Sans"/>
                <a:cs typeface="DM Sans"/>
                <a:sym typeface="DM Sans"/>
              </a:rPr>
              <a:t>True or False,</a:t>
            </a:r>
            <a:endParaRPr b="0" i="0" sz="1200" u="none" cap="none" strike="noStrike">
              <a:solidFill>
                <a:srgbClr val="000000"/>
              </a:solidFill>
              <a:latin typeface="DM Sans"/>
              <a:ea typeface="DM Sans"/>
              <a:cs typeface="DM Sans"/>
              <a:sym typeface="DM Sans"/>
            </a:endParaRPr>
          </a:p>
          <a:p>
            <a:pPr indent="-304800" lvl="2" marL="1371600" marR="0" rtl="0" algn="l">
              <a:lnSpc>
                <a:spcPct val="100000"/>
              </a:lnSpc>
              <a:spcBef>
                <a:spcPts val="0"/>
              </a:spcBef>
              <a:spcAft>
                <a:spcPts val="0"/>
              </a:spcAft>
              <a:buClr>
                <a:srgbClr val="000000"/>
              </a:buClr>
              <a:buSzPts val="1200"/>
              <a:buFont typeface="DM Sans"/>
              <a:buAutoNum type="romanLcPeriod"/>
            </a:pPr>
            <a:r>
              <a:rPr b="0" i="0" lang="es-419" sz="1200" u="none" cap="none" strike="noStrike">
                <a:solidFill>
                  <a:srgbClr val="000000"/>
                </a:solidFill>
                <a:latin typeface="DM Sans"/>
                <a:ea typeface="DM Sans"/>
                <a:cs typeface="DM Sans"/>
                <a:sym typeface="DM Sans"/>
              </a:rPr>
              <a:t>True*5 == 2.5*2 or 123 &gt;= 23,</a:t>
            </a:r>
            <a:endParaRPr b="0" i="0" sz="1200" u="none" cap="none" strike="noStrike">
              <a:solidFill>
                <a:srgbClr val="000000"/>
              </a:solidFill>
              <a:latin typeface="DM Sans"/>
              <a:ea typeface="DM Sans"/>
              <a:cs typeface="DM Sans"/>
              <a:sym typeface="DM Sans"/>
            </a:endParaRPr>
          </a:p>
          <a:p>
            <a:pPr indent="-304800" lvl="2" marL="1371600" marR="0" rtl="0" algn="l">
              <a:lnSpc>
                <a:spcPct val="100000"/>
              </a:lnSpc>
              <a:spcBef>
                <a:spcPts val="0"/>
              </a:spcBef>
              <a:spcAft>
                <a:spcPts val="0"/>
              </a:spcAft>
              <a:buClr>
                <a:srgbClr val="000000"/>
              </a:buClr>
              <a:buSzPts val="1200"/>
              <a:buFont typeface="DM Sans"/>
              <a:buAutoNum type="romanLcPeriod"/>
            </a:pPr>
            <a:r>
              <a:rPr b="0" i="0" lang="es-419" sz="1200" u="none" cap="none" strike="noStrike">
                <a:solidFill>
                  <a:srgbClr val="000000"/>
                </a:solidFill>
                <a:latin typeface="DM Sans"/>
                <a:ea typeface="DM Sans"/>
                <a:cs typeface="DM Sans"/>
                <a:sym typeface="DM Sans"/>
              </a:rPr>
              <a:t>12 &gt; 7 and True &lt; False</a:t>
            </a:r>
            <a:endParaRPr b="0" i="0" sz="1200" u="none" cap="none" strike="noStrike">
              <a:solidFill>
                <a:srgbClr val="000000"/>
              </a:solidFill>
              <a:latin typeface="DM Sans"/>
              <a:ea typeface="DM Sans"/>
              <a:cs typeface="DM Sans"/>
              <a:sym typeface="DM Sans"/>
            </a:endParaRPr>
          </a:p>
          <a:p>
            <a:pPr indent="0" lvl="0" marL="914400" marR="0" rtl="0" algn="l">
              <a:lnSpc>
                <a:spcPct val="100000"/>
              </a:lnSpc>
              <a:spcBef>
                <a:spcPts val="0"/>
              </a:spcBef>
              <a:spcAft>
                <a:spcPts val="0"/>
              </a:spcAft>
              <a:buClr>
                <a:srgbClr val="000000"/>
              </a:buClr>
              <a:buSzPts val="1150"/>
              <a:buFont typeface="Arial"/>
              <a:buNone/>
            </a:pPr>
            <a:r>
              <a:rPr b="0" i="0" lang="es-419" sz="1200" u="none" cap="none" strike="noStrike">
                <a:solidFill>
                  <a:srgbClr val="000000"/>
                </a:solidFill>
                <a:latin typeface="DM Sans"/>
                <a:ea typeface="DM Sans"/>
                <a:cs typeface="DM Sans"/>
                <a:sym typeface="DM Sans"/>
              </a:rPr>
              <a:t>]</a:t>
            </a:r>
            <a:endParaRPr b="1" i="0" sz="1200" u="none" cap="none" strike="noStrike">
              <a:solidFill>
                <a:srgbClr val="000000"/>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4"/>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419"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590" name="Google Shape;590;p74"/>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596" name="Google Shape;596;p7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5"/>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419"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598" name="Google Shape;598;p75"/>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599" name="Google Shape;599;p75"/>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6"/>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Expresiones</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90FF"/>
                </a:solidFill>
                <a:latin typeface="DM Sans"/>
                <a:ea typeface="DM Sans"/>
                <a:cs typeface="DM Sans"/>
                <a:sym typeface="DM Sans"/>
              </a:rPr>
              <a:t>anidadas</a:t>
            </a:r>
            <a:endParaRPr b="1" sz="4000">
              <a:solidFill>
                <a:srgbClr val="EA90FF"/>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Expresiones anidadas</a:t>
            </a:r>
            <a:endParaRPr b="1" sz="4000">
              <a:solidFill>
                <a:schemeClr val="dk1"/>
              </a:solidFill>
              <a:latin typeface="DM Sans"/>
              <a:ea typeface="DM Sans"/>
              <a:cs typeface="DM Sans"/>
              <a:sym typeface="DM Sans"/>
            </a:endParaRPr>
          </a:p>
        </p:txBody>
      </p:sp>
      <p:sp>
        <p:nvSpPr>
          <p:cNvPr id="610" name="Google Shape;610;p77"/>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Hemos visto que existen un montón de expresiones distintas y como pueden suponer, es posible </a:t>
            </a:r>
            <a:r>
              <a:rPr lang="es-419" sz="1350">
                <a:highlight>
                  <a:srgbClr val="EA90FF"/>
                </a:highlight>
                <a:latin typeface="DM Sans"/>
                <a:ea typeface="DM Sans"/>
                <a:cs typeface="DM Sans"/>
                <a:sym typeface="DM Sans"/>
              </a:rPr>
              <a:t>crear combinaciones</a:t>
            </a:r>
            <a:r>
              <a:rPr lang="es-419" sz="1350">
                <a:latin typeface="DM Sans"/>
                <a:ea typeface="DM Sans"/>
                <a:cs typeface="DM Sans"/>
                <a:sym typeface="DM Sans"/>
              </a:rPr>
              <a:t> entre estas.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A esto, se lo denomina </a:t>
            </a:r>
            <a:r>
              <a:rPr b="1" lang="es-419" sz="1350">
                <a:latin typeface="DM Sans"/>
                <a:ea typeface="DM Sans"/>
                <a:cs typeface="DM Sans"/>
                <a:sym typeface="DM Sans"/>
              </a:rPr>
              <a:t>expresiones anidadas</a:t>
            </a:r>
            <a:r>
              <a:rPr lang="es-419"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11" name="Google Shape;611;p77"/>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El problema es que se pueden definir grandes expresiones con multitud de operadores y operandos, y si no sabemos como Python las  interpreta a la hora de resolverlas, podríamos causar algunos errores sin querer.</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Normas de precedencia</a:t>
            </a:r>
            <a:endParaRPr b="1" sz="4000">
              <a:solidFill>
                <a:schemeClr val="dk1"/>
              </a:solidFill>
              <a:latin typeface="DM Sans"/>
              <a:ea typeface="DM Sans"/>
              <a:cs typeface="DM Sans"/>
              <a:sym typeface="DM Sans"/>
            </a:endParaRPr>
          </a:p>
        </p:txBody>
      </p:sp>
      <p:sp>
        <p:nvSpPr>
          <p:cNvPr id="617" name="Google Shape;617;p78"/>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Ya que equivocarse es el pan de cada día, usaremos esta sección para poder aprender las normas de precedencia y aprenderemos como Python resuelve las expresiones complejas con los distintos tipos de operadores.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18" name="Google Shape;618;p78"/>
          <p:cNvSpPr txBox="1"/>
          <p:nvPr/>
        </p:nvSpPr>
        <p:spPr>
          <a:xfrm>
            <a:off x="4527575"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Si recuerdan, en la clase 1 vimos las procedencias de operadores numéricos:</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Términos entre paréntesis.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Potenciación y raíces.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Multiplicación y división.</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Suma y resta.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9"/>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Nos sirven para cuando tengamos que trabajar con expresiones anidadas que sean demasiado grandes.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624" name="Google Shape;624;p79"/>
          <p:cNvSpPr txBox="1"/>
          <p:nvPr/>
        </p:nvSpPr>
        <p:spPr>
          <a:xfrm>
            <a:off x="4679975" y="1908175"/>
            <a:ext cx="38346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a = 15</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b = 12</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a ** b / 3**a / a * b &gt;= 15 and not (a%b**2) != 0</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83AEFB"/>
                </a:solidFill>
                <a:highlight>
                  <a:schemeClr val="lt1"/>
                </a:highlight>
                <a:latin typeface="DM Sans"/>
                <a:ea typeface="DM Sans"/>
                <a:cs typeface="DM Sans"/>
                <a:sym typeface="DM Sans"/>
              </a:rPr>
              <a:t>False</a:t>
            </a:r>
            <a:br>
              <a:rPr b="0" i="0" lang="es-419" sz="1350" u="none" cap="none" strike="noStrike">
                <a:solidFill>
                  <a:srgbClr val="83AEFB"/>
                </a:solidFill>
                <a:highlight>
                  <a:srgbClr val="EA90FF"/>
                </a:highlight>
                <a:latin typeface="DM Sans"/>
                <a:ea typeface="DM Sans"/>
                <a:cs typeface="DM Sans"/>
                <a:sym typeface="DM Sans"/>
              </a:rPr>
            </a:br>
            <a:br>
              <a:rPr b="0" i="0" lang="es-419" sz="1350" u="none" cap="none" strike="noStrike">
                <a:solidFill>
                  <a:srgbClr val="83AEFB"/>
                </a:solidFill>
                <a:highlight>
                  <a:srgbClr val="EA90FF"/>
                </a:highlight>
                <a:latin typeface="DM Sans"/>
                <a:ea typeface="DM Sans"/>
                <a:cs typeface="DM Sans"/>
                <a:sym typeface="DM Sans"/>
              </a:rPr>
            </a:br>
            <a:r>
              <a:rPr b="0" i="0" lang="es-419" sz="1350" u="none" cap="none" strike="noStrike">
                <a:solidFill>
                  <a:schemeClr val="dk1"/>
                </a:solidFill>
                <a:highlight>
                  <a:srgbClr val="EA90FF"/>
                </a:highlight>
                <a:latin typeface="DM Sans"/>
                <a:ea typeface="DM Sans"/>
                <a:cs typeface="DM Sans"/>
                <a:sym typeface="DM Sans"/>
              </a:rPr>
              <a:t>Nota: En la práctica nunca, o casi nunca, trabajaríamos con una expresión de este estilo, es por mero ejemplo.</a:t>
            </a:r>
            <a:endParaRPr b="0" i="0" sz="1350" u="none" cap="none" strike="noStrike">
              <a:solidFill>
                <a:srgbClr val="000000"/>
              </a:solidFill>
              <a:highlight>
                <a:srgbClr val="EA90FF"/>
              </a:highlight>
              <a:latin typeface="DM Sans"/>
              <a:ea typeface="DM Sans"/>
              <a:cs typeface="DM Sans"/>
              <a:sym typeface="DM Sans"/>
            </a:endParaRPr>
          </a:p>
        </p:txBody>
      </p:sp>
      <p:grpSp>
        <p:nvGrpSpPr>
          <p:cNvPr id="625" name="Google Shape;625;p79"/>
          <p:cNvGrpSpPr/>
          <p:nvPr/>
        </p:nvGrpSpPr>
        <p:grpSpPr>
          <a:xfrm>
            <a:off x="8394894" y="161854"/>
            <a:ext cx="587130" cy="587130"/>
            <a:chOff x="473351" y="619523"/>
            <a:chExt cx="738900" cy="738900"/>
          </a:xfrm>
        </p:grpSpPr>
        <p:sp>
          <p:nvSpPr>
            <p:cNvPr id="626" name="Google Shape;626;p7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7" name="Google Shape;627;p7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628" name="Google Shape;628;p7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Normas de precedencia</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174" name="Google Shape;174;p3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5"/>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419"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176" name="Google Shape;176;p35"/>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177" name="Google Shape;177;p35"/>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grpSp>
        <p:nvGrpSpPr>
          <p:cNvPr id="633" name="Google Shape;633;p80"/>
          <p:cNvGrpSpPr/>
          <p:nvPr/>
        </p:nvGrpSpPr>
        <p:grpSpPr>
          <a:xfrm>
            <a:off x="2172088" y="1852650"/>
            <a:ext cx="197100" cy="197100"/>
            <a:chOff x="2172088" y="1852650"/>
            <a:chExt cx="197100" cy="197100"/>
          </a:xfrm>
        </p:grpSpPr>
        <p:sp>
          <p:nvSpPr>
            <p:cNvPr id="634" name="Google Shape;634;p80"/>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80"/>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6" name="Google Shape;636;p80"/>
          <p:cNvGrpSpPr/>
          <p:nvPr/>
        </p:nvGrpSpPr>
        <p:grpSpPr>
          <a:xfrm>
            <a:off x="2172088" y="2455775"/>
            <a:ext cx="197100" cy="197100"/>
            <a:chOff x="2172088" y="2455775"/>
            <a:chExt cx="197100" cy="197100"/>
          </a:xfrm>
        </p:grpSpPr>
        <p:sp>
          <p:nvSpPr>
            <p:cNvPr id="637" name="Google Shape;637;p80"/>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80"/>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39" name="Google Shape;639;p80"/>
          <p:cNvCxnSpPr>
            <a:endCxn id="637" idx="0"/>
          </p:cNvCxnSpPr>
          <p:nvPr/>
        </p:nvCxnSpPr>
        <p:spPr>
          <a:xfrm>
            <a:off x="2270638" y="2049875"/>
            <a:ext cx="0" cy="405900"/>
          </a:xfrm>
          <a:prstGeom prst="straightConnector1">
            <a:avLst/>
          </a:prstGeom>
          <a:noFill/>
          <a:ln cap="flat" cmpd="sng" w="9525">
            <a:solidFill>
              <a:srgbClr val="DEFC52"/>
            </a:solidFill>
            <a:prstDash val="solid"/>
            <a:round/>
            <a:headEnd len="sm" w="sm" type="none"/>
            <a:tailEnd len="sm" w="sm" type="none"/>
          </a:ln>
        </p:spPr>
      </p:cxnSp>
      <p:sp>
        <p:nvSpPr>
          <p:cNvPr id="640" name="Google Shape;640;p8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¿Por qué nos dio False?</a:t>
            </a:r>
            <a:endParaRPr b="1" i="0" sz="4000" u="none" cap="none" strike="noStrike">
              <a:solidFill>
                <a:schemeClr val="dk1"/>
              </a:solidFill>
              <a:latin typeface="DM Sans"/>
              <a:ea typeface="DM Sans"/>
              <a:cs typeface="DM Sans"/>
              <a:sym typeface="DM Sans"/>
            </a:endParaRPr>
          </a:p>
        </p:txBody>
      </p:sp>
      <p:sp>
        <p:nvSpPr>
          <p:cNvPr id="641" name="Google Shape;641;p80"/>
          <p:cNvSpPr txBox="1"/>
          <p:nvPr/>
        </p:nvSpPr>
        <p:spPr>
          <a:xfrm>
            <a:off x="2690573" y="17314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Expresiones de cualquier tipo entre paréntesis.</a:t>
            </a:r>
            <a:endParaRPr b="0" i="0" sz="1350" u="none" cap="none" strike="noStrike">
              <a:solidFill>
                <a:schemeClr val="dk1"/>
              </a:solidFill>
              <a:latin typeface="DM Sans"/>
              <a:ea typeface="DM Sans"/>
              <a:cs typeface="DM Sans"/>
              <a:sym typeface="DM Sans"/>
            </a:endParaRPr>
          </a:p>
        </p:txBody>
      </p:sp>
      <p:sp>
        <p:nvSpPr>
          <p:cNvPr id="642" name="Google Shape;642;p80"/>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Expresiones aritméticas por </a:t>
            </a:r>
            <a:r>
              <a:rPr lang="es-419" sz="1350">
                <a:solidFill>
                  <a:schemeClr val="dk1"/>
                </a:solidFill>
                <a:latin typeface="DM Sans"/>
                <a:ea typeface="DM Sans"/>
                <a:cs typeface="DM Sans"/>
                <a:sym typeface="DM Sans"/>
              </a:rPr>
              <a:t>sus propias</a:t>
            </a:r>
            <a:r>
              <a:rPr b="0" i="0" lang="es-419" sz="1350" u="none" cap="none" strike="noStrike">
                <a:solidFill>
                  <a:schemeClr val="dk1"/>
                </a:solidFill>
                <a:latin typeface="DM Sans"/>
                <a:ea typeface="DM Sans"/>
                <a:cs typeface="DM Sans"/>
                <a:sym typeface="DM Sans"/>
              </a:rPr>
              <a:t> reglas.</a:t>
            </a:r>
            <a:endParaRPr b="0" i="0" sz="1350" u="none" cap="none" strike="noStrike">
              <a:solidFill>
                <a:schemeClr val="dk1"/>
              </a:solidFill>
              <a:latin typeface="DM Sans"/>
              <a:ea typeface="DM Sans"/>
              <a:cs typeface="DM Sans"/>
              <a:sym typeface="DM Sans"/>
            </a:endParaRPr>
          </a:p>
        </p:txBody>
      </p:sp>
      <p:grpSp>
        <p:nvGrpSpPr>
          <p:cNvPr id="643" name="Google Shape;643;p80"/>
          <p:cNvGrpSpPr/>
          <p:nvPr/>
        </p:nvGrpSpPr>
        <p:grpSpPr>
          <a:xfrm>
            <a:off x="2172088" y="3082350"/>
            <a:ext cx="197100" cy="197100"/>
            <a:chOff x="2172088" y="3058775"/>
            <a:chExt cx="197100" cy="197100"/>
          </a:xfrm>
        </p:grpSpPr>
        <p:sp>
          <p:nvSpPr>
            <p:cNvPr id="644" name="Google Shape;644;p80"/>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80"/>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46" name="Google Shape;646;p80"/>
          <p:cNvCxnSpPr>
            <a:endCxn id="644" idx="0"/>
          </p:cNvCxnSpPr>
          <p:nvPr/>
        </p:nvCxnSpPr>
        <p:spPr>
          <a:xfrm>
            <a:off x="2270638" y="2676450"/>
            <a:ext cx="0" cy="405900"/>
          </a:xfrm>
          <a:prstGeom prst="straightConnector1">
            <a:avLst/>
          </a:prstGeom>
          <a:noFill/>
          <a:ln cap="flat" cmpd="sng" w="9525">
            <a:solidFill>
              <a:srgbClr val="DEFC52"/>
            </a:solidFill>
            <a:prstDash val="solid"/>
            <a:round/>
            <a:headEnd len="sm" w="sm" type="none"/>
            <a:tailEnd len="sm" w="sm" type="none"/>
          </a:ln>
        </p:spPr>
      </p:cxnSp>
      <p:grpSp>
        <p:nvGrpSpPr>
          <p:cNvPr id="647" name="Google Shape;647;p80"/>
          <p:cNvGrpSpPr/>
          <p:nvPr/>
        </p:nvGrpSpPr>
        <p:grpSpPr>
          <a:xfrm>
            <a:off x="2172088" y="3685475"/>
            <a:ext cx="197100" cy="197100"/>
            <a:chOff x="2172088" y="3661775"/>
            <a:chExt cx="197100" cy="197100"/>
          </a:xfrm>
        </p:grpSpPr>
        <p:sp>
          <p:nvSpPr>
            <p:cNvPr id="648" name="Google Shape;648;p80"/>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80"/>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50" name="Google Shape;650;p80"/>
          <p:cNvCxnSpPr>
            <a:endCxn id="648" idx="0"/>
          </p:cNvCxnSpPr>
          <p:nvPr/>
        </p:nvCxnSpPr>
        <p:spPr>
          <a:xfrm>
            <a:off x="2270638" y="3279575"/>
            <a:ext cx="0" cy="405900"/>
          </a:xfrm>
          <a:prstGeom prst="straightConnector1">
            <a:avLst/>
          </a:prstGeom>
          <a:noFill/>
          <a:ln cap="flat" cmpd="sng" w="9525">
            <a:solidFill>
              <a:srgbClr val="DEFC52"/>
            </a:solidFill>
            <a:prstDash val="solid"/>
            <a:round/>
            <a:headEnd len="sm" w="sm" type="none"/>
            <a:tailEnd len="sm" w="sm" type="none"/>
          </a:ln>
        </p:spPr>
      </p:cxnSp>
      <p:sp>
        <p:nvSpPr>
          <p:cNvPr id="651" name="Google Shape;651;p80"/>
          <p:cNvSpPr txBox="1"/>
          <p:nvPr/>
        </p:nvSpPr>
        <p:spPr>
          <a:xfrm>
            <a:off x="2690573" y="298468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Expresiones relacionales de izquierda a derecha.</a:t>
            </a:r>
            <a:endParaRPr b="0" i="0" sz="1350" u="none" cap="none" strike="noStrike">
              <a:solidFill>
                <a:schemeClr val="dk1"/>
              </a:solidFill>
              <a:latin typeface="DM Sans"/>
              <a:ea typeface="DM Sans"/>
              <a:cs typeface="DM Sans"/>
              <a:sym typeface="DM Sans"/>
            </a:endParaRPr>
          </a:p>
        </p:txBody>
      </p:sp>
      <p:sp>
        <p:nvSpPr>
          <p:cNvPr id="652" name="Google Shape;652;p80"/>
          <p:cNvSpPr txBox="1"/>
          <p:nvPr/>
        </p:nvSpPr>
        <p:spPr>
          <a:xfrm>
            <a:off x="2690573" y="3587813"/>
            <a:ext cx="42813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Operadores lógicos (not tiene </a:t>
            </a:r>
            <a:r>
              <a:rPr lang="es-419" sz="1350">
                <a:solidFill>
                  <a:schemeClr val="dk1"/>
                </a:solidFill>
                <a:latin typeface="DM Sans"/>
                <a:ea typeface="DM Sans"/>
                <a:cs typeface="DM Sans"/>
                <a:sym typeface="DM Sans"/>
              </a:rPr>
              <a:t>prioridad, ya que</a:t>
            </a:r>
            <a:r>
              <a:rPr b="0" i="0" lang="es-419" sz="1350" u="none" cap="none" strike="noStrike">
                <a:solidFill>
                  <a:schemeClr val="dk1"/>
                </a:solidFill>
                <a:latin typeface="DM Sans"/>
                <a:ea typeface="DM Sans"/>
                <a:cs typeface="DM Sans"/>
                <a:sym typeface="DM Sans"/>
              </a:rPr>
              <a:t> afecta al operando).</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grpSp>
        <p:nvGrpSpPr>
          <p:cNvPr id="657" name="Google Shape;657;p81"/>
          <p:cNvGrpSpPr/>
          <p:nvPr/>
        </p:nvGrpSpPr>
        <p:grpSpPr>
          <a:xfrm>
            <a:off x="4202556" y="994173"/>
            <a:ext cx="738900" cy="738900"/>
            <a:chOff x="974706" y="2467173"/>
            <a:chExt cx="738900" cy="738900"/>
          </a:xfrm>
        </p:grpSpPr>
        <p:sp>
          <p:nvSpPr>
            <p:cNvPr id="658" name="Google Shape;658;p8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81"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60" name="Google Shape;660;p81"/>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Expresiones anidadas</a:t>
            </a:r>
            <a:endParaRPr b="1" i="0" sz="4000" u="none" cap="none" strike="noStrike">
              <a:solidFill>
                <a:schemeClr val="dk1"/>
              </a:solidFill>
              <a:highlight>
                <a:srgbClr val="EAFF6A"/>
              </a:highlight>
              <a:latin typeface="DM Sans"/>
              <a:ea typeface="DM Sans"/>
              <a:cs typeface="DM Sans"/>
              <a:sym typeface="DM Sans"/>
            </a:endParaRPr>
          </a:p>
        </p:txBody>
      </p:sp>
      <p:sp>
        <p:nvSpPr>
          <p:cNvPr id="661" name="Google Shape;661;p81"/>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Duración: </a:t>
            </a:r>
            <a:r>
              <a:rPr b="1" i="0" lang="es-419"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
        <p:nvSpPr>
          <p:cNvPr id="662" name="Google Shape;662;p81"/>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999999"/>
                </a:solidFill>
                <a:latin typeface="DM Sans"/>
                <a:ea typeface="DM Sans"/>
                <a:cs typeface="DM Sans"/>
                <a:sym typeface="DM Sans"/>
              </a:rPr>
              <a:t>Crear una variable que almacene si se cumplen </a:t>
            </a:r>
            <a:r>
              <a:rPr b="1" i="0" lang="es-419" sz="2000" u="none" cap="none" strike="noStrike">
                <a:solidFill>
                  <a:srgbClr val="999999"/>
                </a:solidFill>
                <a:latin typeface="DM Sans"/>
                <a:ea typeface="DM Sans"/>
                <a:cs typeface="DM Sans"/>
                <a:sym typeface="DM Sans"/>
              </a:rPr>
              <a:t>todas</a:t>
            </a:r>
            <a:r>
              <a:rPr b="0" i="0" lang="es-419" sz="2000" u="none" cap="none" strike="noStrike">
                <a:solidFill>
                  <a:srgbClr val="999999"/>
                </a:solidFill>
                <a:latin typeface="DM Sans"/>
                <a:ea typeface="DM Sans"/>
                <a:cs typeface="DM Sans"/>
                <a:sym typeface="DM Sans"/>
              </a:rPr>
              <a:t> las condiciones</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grpSp>
        <p:nvGrpSpPr>
          <p:cNvPr id="667" name="Google Shape;667;p82"/>
          <p:cNvGrpSpPr/>
          <p:nvPr/>
        </p:nvGrpSpPr>
        <p:grpSpPr>
          <a:xfrm>
            <a:off x="457347" y="468297"/>
            <a:ext cx="431074" cy="431074"/>
            <a:chOff x="974706" y="2467173"/>
            <a:chExt cx="738900" cy="738900"/>
          </a:xfrm>
        </p:grpSpPr>
        <p:sp>
          <p:nvSpPr>
            <p:cNvPr id="668" name="Google Shape;668;p8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82"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70" name="Google Shape;670;p82"/>
          <p:cNvSpPr txBox="1"/>
          <p:nvPr/>
        </p:nvSpPr>
        <p:spPr>
          <a:xfrm>
            <a:off x="501450" y="1081750"/>
            <a:ext cx="4987200" cy="641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300"/>
              <a:buFont typeface="Arial"/>
              <a:buNone/>
            </a:pPr>
            <a:r>
              <a:rPr b="1" i="0" lang="es-419" sz="3300" u="none" cap="none" strike="noStrike">
                <a:solidFill>
                  <a:schemeClr val="dk1"/>
                </a:solidFill>
                <a:latin typeface="DM Sans"/>
                <a:ea typeface="DM Sans"/>
                <a:cs typeface="DM Sans"/>
                <a:sym typeface="DM Sans"/>
              </a:rPr>
              <a:t>Expresiones anidadas</a:t>
            </a:r>
            <a:endParaRPr b="1" i="0" sz="3300" u="none" cap="none" strike="noStrike">
              <a:solidFill>
                <a:schemeClr val="dk1"/>
              </a:solidFill>
              <a:latin typeface="DM Sans"/>
              <a:ea typeface="DM Sans"/>
              <a:cs typeface="DM Sans"/>
              <a:sym typeface="DM Sans"/>
            </a:endParaRPr>
          </a:p>
        </p:txBody>
      </p:sp>
      <p:pic>
        <p:nvPicPr>
          <p:cNvPr id="671" name="Google Shape;671;p82"/>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72" name="Google Shape;672;p8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
        <p:nvSpPr>
          <p:cNvPr id="673" name="Google Shape;673;p82"/>
          <p:cNvSpPr txBox="1"/>
          <p:nvPr/>
        </p:nvSpPr>
        <p:spPr>
          <a:xfrm>
            <a:off x="590675" y="2006375"/>
            <a:ext cx="43434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50"/>
              <a:buFont typeface="Arial"/>
              <a:buNone/>
            </a:pPr>
            <a:r>
              <a:rPr b="0" i="0" lang="es-419" sz="1250" u="none" cap="none" strike="noStrike">
                <a:solidFill>
                  <a:srgbClr val="000000"/>
                </a:solidFill>
                <a:latin typeface="DM Sans"/>
                <a:ea typeface="DM Sans"/>
                <a:cs typeface="DM Sans"/>
                <a:sym typeface="DM Sans"/>
              </a:rPr>
              <a:t>A partir de dos variables llamadas </a:t>
            </a:r>
            <a:r>
              <a:rPr b="1" i="0" lang="es-419" sz="1250" u="none" cap="none" strike="noStrike">
                <a:solidFill>
                  <a:srgbClr val="000000"/>
                </a:solidFill>
                <a:latin typeface="DM Sans"/>
                <a:ea typeface="DM Sans"/>
                <a:cs typeface="DM Sans"/>
                <a:sym typeface="DM Sans"/>
              </a:rPr>
              <a:t>NOMBRE </a:t>
            </a:r>
            <a:r>
              <a:rPr b="0" i="0" lang="es-419" sz="1250" u="none" cap="none" strike="noStrike">
                <a:solidFill>
                  <a:srgbClr val="000000"/>
                </a:solidFill>
                <a:latin typeface="DM Sans"/>
                <a:ea typeface="DM Sans"/>
                <a:cs typeface="DM Sans"/>
                <a:sym typeface="DM Sans"/>
              </a:rPr>
              <a:t>y </a:t>
            </a:r>
            <a:r>
              <a:rPr b="1" i="0" lang="es-419" sz="1250" u="none" cap="none" strike="noStrike">
                <a:solidFill>
                  <a:srgbClr val="000000"/>
                </a:solidFill>
                <a:latin typeface="DM Sans"/>
                <a:ea typeface="DM Sans"/>
                <a:cs typeface="DM Sans"/>
                <a:sym typeface="DM Sans"/>
              </a:rPr>
              <a:t>EDAD</a:t>
            </a:r>
            <a:r>
              <a:rPr b="0" i="0" lang="es-419" sz="1250" u="none" cap="none" strike="noStrike">
                <a:solidFill>
                  <a:srgbClr val="000000"/>
                </a:solidFill>
                <a:latin typeface="DM Sans"/>
                <a:ea typeface="DM Sans"/>
                <a:cs typeface="DM Sans"/>
                <a:sym typeface="DM Sans"/>
              </a:rPr>
              <a:t>, debes crear una variable que almacene si se cumplen todas las siguientes condiciones, encadenando operadores lógicos en una sola línea:</a:t>
            </a:r>
            <a:endParaRPr b="0" i="0" sz="12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50"/>
              <a:buFont typeface="Arial"/>
              <a:buNone/>
            </a:pPr>
            <a:r>
              <a:t/>
            </a:r>
            <a:endParaRPr sz="1250">
              <a:latin typeface="DM Sans"/>
              <a:ea typeface="DM Sans"/>
              <a:cs typeface="DM Sans"/>
              <a:sym typeface="DM Sans"/>
            </a:endParaRPr>
          </a:p>
          <a:p>
            <a:pPr indent="-307975" lvl="0" marL="457200" marR="0" rtl="0" algn="l">
              <a:lnSpc>
                <a:spcPct val="100000"/>
              </a:lnSpc>
              <a:spcBef>
                <a:spcPts val="0"/>
              </a:spcBef>
              <a:spcAft>
                <a:spcPts val="0"/>
              </a:spcAft>
              <a:buClr>
                <a:srgbClr val="EA90FF"/>
              </a:buClr>
              <a:buSzPts val="1250"/>
              <a:buFont typeface="DM Sans"/>
              <a:buChar char="✔"/>
            </a:pPr>
            <a:r>
              <a:rPr b="1" i="0" lang="es-419" sz="1250" u="none" cap="none" strike="noStrike">
                <a:solidFill>
                  <a:srgbClr val="000000"/>
                </a:solidFill>
                <a:latin typeface="DM Sans"/>
                <a:ea typeface="DM Sans"/>
                <a:cs typeface="DM Sans"/>
                <a:sym typeface="DM Sans"/>
              </a:rPr>
              <a:t>NOMBRE </a:t>
            </a:r>
            <a:r>
              <a:rPr b="0" i="0" lang="es-419" sz="1250" u="none" cap="none" strike="noStrike">
                <a:solidFill>
                  <a:srgbClr val="000000"/>
                </a:solidFill>
                <a:latin typeface="DM Sans"/>
                <a:ea typeface="DM Sans"/>
                <a:cs typeface="DM Sans"/>
                <a:sym typeface="DM Sans"/>
              </a:rPr>
              <a:t>sea diferente de cuatro asteriscos “****”</a:t>
            </a:r>
            <a:endParaRPr b="0" i="0" sz="1250" u="none" cap="none" strike="noStrike">
              <a:solidFill>
                <a:srgbClr val="000000"/>
              </a:solidFill>
              <a:latin typeface="DM Sans"/>
              <a:ea typeface="DM Sans"/>
              <a:cs typeface="DM Sans"/>
              <a:sym typeface="DM Sans"/>
            </a:endParaRPr>
          </a:p>
          <a:p>
            <a:pPr indent="-307975" lvl="0" marL="457200" marR="0" rtl="0" algn="l">
              <a:lnSpc>
                <a:spcPct val="100000"/>
              </a:lnSpc>
              <a:spcBef>
                <a:spcPts val="0"/>
              </a:spcBef>
              <a:spcAft>
                <a:spcPts val="0"/>
              </a:spcAft>
              <a:buClr>
                <a:srgbClr val="EA90FF"/>
              </a:buClr>
              <a:buSzPts val="1250"/>
              <a:buFont typeface="DM Sans"/>
              <a:buChar char="✔"/>
            </a:pPr>
            <a:r>
              <a:rPr b="1" i="0" lang="es-419" sz="1250" u="none" cap="none" strike="noStrike">
                <a:solidFill>
                  <a:srgbClr val="000000"/>
                </a:solidFill>
                <a:latin typeface="DM Sans"/>
                <a:ea typeface="DM Sans"/>
                <a:cs typeface="DM Sans"/>
                <a:sym typeface="DM Sans"/>
              </a:rPr>
              <a:t>EDAD </a:t>
            </a:r>
            <a:r>
              <a:rPr b="0" i="0" lang="es-419" sz="1250" u="none" cap="none" strike="noStrike">
                <a:solidFill>
                  <a:srgbClr val="000000"/>
                </a:solidFill>
                <a:latin typeface="DM Sans"/>
                <a:ea typeface="DM Sans"/>
                <a:cs typeface="DM Sans"/>
                <a:sym typeface="DM Sans"/>
              </a:rPr>
              <a:t>sea mayor que </a:t>
            </a:r>
            <a:r>
              <a:rPr lang="es-419" sz="1250">
                <a:latin typeface="DM Sans"/>
                <a:ea typeface="DM Sans"/>
                <a:cs typeface="DM Sans"/>
                <a:sym typeface="DM Sans"/>
              </a:rPr>
              <a:t>5 </a:t>
            </a:r>
            <a:r>
              <a:rPr b="0" i="0" lang="es-419" sz="1250" u="none" cap="none" strike="noStrike">
                <a:solidFill>
                  <a:srgbClr val="000000"/>
                </a:solidFill>
                <a:latin typeface="DM Sans"/>
                <a:ea typeface="DM Sans"/>
                <a:cs typeface="DM Sans"/>
                <a:sym typeface="DM Sans"/>
              </a:rPr>
              <a:t>y a su vez menor que </a:t>
            </a:r>
            <a:r>
              <a:rPr lang="es-419" sz="1250">
                <a:latin typeface="DM Sans"/>
                <a:ea typeface="DM Sans"/>
                <a:cs typeface="DM Sans"/>
                <a:sym typeface="DM Sans"/>
              </a:rPr>
              <a:t>20</a:t>
            </a:r>
            <a:endParaRPr b="0" i="0" sz="1250" u="none" cap="none" strike="noStrike">
              <a:solidFill>
                <a:srgbClr val="000000"/>
              </a:solidFill>
              <a:latin typeface="DM Sans"/>
              <a:ea typeface="DM Sans"/>
              <a:cs typeface="DM Sans"/>
              <a:sym typeface="DM Sans"/>
            </a:endParaRPr>
          </a:p>
          <a:p>
            <a:pPr indent="-307975" lvl="0" marL="457200" marR="0" rtl="0" algn="l">
              <a:lnSpc>
                <a:spcPct val="100000"/>
              </a:lnSpc>
              <a:spcBef>
                <a:spcPts val="0"/>
              </a:spcBef>
              <a:spcAft>
                <a:spcPts val="0"/>
              </a:spcAft>
              <a:buClr>
                <a:srgbClr val="EA90FF"/>
              </a:buClr>
              <a:buSzPts val="1250"/>
              <a:buFont typeface="DM Sans"/>
              <a:buChar char="✔"/>
            </a:pPr>
            <a:r>
              <a:rPr b="0" i="0" lang="es-419" sz="1250" u="none" cap="none" strike="noStrike">
                <a:solidFill>
                  <a:srgbClr val="000000"/>
                </a:solidFill>
                <a:latin typeface="DM Sans"/>
                <a:ea typeface="DM Sans"/>
                <a:cs typeface="DM Sans"/>
                <a:sym typeface="DM Sans"/>
              </a:rPr>
              <a:t>Que la </a:t>
            </a:r>
            <a:r>
              <a:rPr b="1" i="0" lang="es-419" sz="1250" u="none" cap="none" strike="noStrike">
                <a:solidFill>
                  <a:srgbClr val="000000"/>
                </a:solidFill>
                <a:latin typeface="DM Sans"/>
                <a:ea typeface="DM Sans"/>
                <a:cs typeface="DM Sans"/>
                <a:sym typeface="DM Sans"/>
              </a:rPr>
              <a:t>longitud </a:t>
            </a:r>
            <a:r>
              <a:rPr b="0" i="0" lang="es-419" sz="1250" u="none" cap="none" strike="noStrike">
                <a:solidFill>
                  <a:srgbClr val="000000"/>
                </a:solidFill>
                <a:latin typeface="DM Sans"/>
                <a:ea typeface="DM Sans"/>
                <a:cs typeface="DM Sans"/>
                <a:sym typeface="DM Sans"/>
              </a:rPr>
              <a:t>de NOMBRE sea mayor o igual a </a:t>
            </a:r>
            <a:r>
              <a:rPr lang="es-419" sz="1250">
                <a:latin typeface="DM Sans"/>
                <a:ea typeface="DM Sans"/>
                <a:cs typeface="DM Sans"/>
                <a:sym typeface="DM Sans"/>
              </a:rPr>
              <a:t>4 </a:t>
            </a:r>
            <a:r>
              <a:rPr b="0" i="0" lang="es-419" sz="1250" u="none" cap="none" strike="noStrike">
                <a:solidFill>
                  <a:srgbClr val="000000"/>
                </a:solidFill>
                <a:latin typeface="DM Sans"/>
                <a:ea typeface="DM Sans"/>
                <a:cs typeface="DM Sans"/>
                <a:sym typeface="DM Sans"/>
              </a:rPr>
              <a:t> pero a la vez menor que </a:t>
            </a:r>
            <a:r>
              <a:rPr lang="es-419" sz="1250">
                <a:latin typeface="DM Sans"/>
                <a:ea typeface="DM Sans"/>
                <a:cs typeface="DM Sans"/>
                <a:sym typeface="DM Sans"/>
              </a:rPr>
              <a:t>8</a:t>
            </a:r>
            <a:endParaRPr b="0" i="0" sz="1250" u="none" cap="none" strike="noStrike">
              <a:solidFill>
                <a:srgbClr val="000000"/>
              </a:solidFill>
              <a:latin typeface="DM Sans"/>
              <a:ea typeface="DM Sans"/>
              <a:cs typeface="DM Sans"/>
              <a:sym typeface="DM Sans"/>
            </a:endParaRPr>
          </a:p>
          <a:p>
            <a:pPr indent="-307975" lvl="0" marL="457200" marR="0" rtl="0" algn="l">
              <a:lnSpc>
                <a:spcPct val="100000"/>
              </a:lnSpc>
              <a:spcBef>
                <a:spcPts val="0"/>
              </a:spcBef>
              <a:spcAft>
                <a:spcPts val="0"/>
              </a:spcAft>
              <a:buClr>
                <a:srgbClr val="EA90FF"/>
              </a:buClr>
              <a:buSzPts val="1250"/>
              <a:buFont typeface="DM Sans"/>
              <a:buChar char="✔"/>
            </a:pPr>
            <a:r>
              <a:rPr b="1" i="0" lang="es-419" sz="1250" u="none" cap="none" strike="noStrike">
                <a:solidFill>
                  <a:srgbClr val="000000"/>
                </a:solidFill>
                <a:latin typeface="DM Sans"/>
                <a:ea typeface="DM Sans"/>
                <a:cs typeface="DM Sans"/>
                <a:sym typeface="DM Sans"/>
              </a:rPr>
              <a:t>EDAD </a:t>
            </a:r>
            <a:r>
              <a:rPr b="0" i="0" lang="es-419" sz="1250" u="none" cap="none" strike="noStrike">
                <a:solidFill>
                  <a:srgbClr val="000000"/>
                </a:solidFill>
                <a:latin typeface="DM Sans"/>
                <a:ea typeface="DM Sans"/>
                <a:cs typeface="DM Sans"/>
                <a:sym typeface="DM Sans"/>
              </a:rPr>
              <a:t>multiplicada por </a:t>
            </a:r>
            <a:r>
              <a:rPr lang="es-419" sz="1250">
                <a:latin typeface="DM Sans"/>
                <a:ea typeface="DM Sans"/>
                <a:cs typeface="DM Sans"/>
                <a:sym typeface="DM Sans"/>
              </a:rPr>
              <a:t>3</a:t>
            </a:r>
            <a:r>
              <a:rPr b="0" i="0" lang="es-419" sz="1250" u="none" cap="none" strike="noStrike">
                <a:solidFill>
                  <a:srgbClr val="000000"/>
                </a:solidFill>
                <a:latin typeface="DM Sans"/>
                <a:ea typeface="DM Sans"/>
                <a:cs typeface="DM Sans"/>
                <a:sym typeface="DM Sans"/>
              </a:rPr>
              <a:t> sea mayor que </a:t>
            </a:r>
            <a:r>
              <a:rPr lang="es-419" sz="1250">
                <a:latin typeface="DM Sans"/>
                <a:ea typeface="DM Sans"/>
                <a:cs typeface="DM Sans"/>
                <a:sym typeface="DM Sans"/>
              </a:rPr>
              <a:t>35</a:t>
            </a:r>
            <a:br>
              <a:rPr b="0" i="0" lang="es-419" sz="1250" u="none" cap="none" strike="noStrike">
                <a:solidFill>
                  <a:srgbClr val="000000"/>
                </a:solidFill>
                <a:latin typeface="DM Sans"/>
                <a:ea typeface="DM Sans"/>
                <a:cs typeface="DM Sans"/>
                <a:sym typeface="DM Sans"/>
              </a:rPr>
            </a:br>
            <a:endParaRPr b="0" i="0" sz="12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50"/>
              <a:buFont typeface="Arial"/>
              <a:buNone/>
            </a:pPr>
            <a:r>
              <a:rPr b="0" i="0" lang="es-419" sz="1250" u="none" cap="none" strike="noStrike">
                <a:solidFill>
                  <a:srgbClr val="000000"/>
                </a:solidFill>
                <a:latin typeface="DM Sans"/>
                <a:ea typeface="DM Sans"/>
                <a:cs typeface="DM Sans"/>
                <a:sym typeface="DM Sans"/>
              </a:rPr>
              <a:t>Desde un input conseguir las variables:</a:t>
            </a:r>
            <a:endParaRPr b="0" i="0" sz="12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50"/>
              <a:buFont typeface="Arial"/>
              <a:buNone/>
            </a:pPr>
            <a:r>
              <a:rPr b="0" i="0" lang="es-419" sz="1250" u="none" cap="none" strike="noStrike">
                <a:solidFill>
                  <a:srgbClr val="000000"/>
                </a:solidFill>
                <a:latin typeface="DM Sans"/>
                <a:ea typeface="DM Sans"/>
                <a:cs typeface="DM Sans"/>
                <a:sym typeface="DM Sans"/>
              </a:rPr>
              <a:t>nombre = INPUT!!!</a:t>
            </a:r>
            <a:endParaRPr b="0" i="0" sz="12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50"/>
              <a:buFont typeface="Arial"/>
              <a:buNone/>
            </a:pPr>
            <a:r>
              <a:rPr b="0" i="0" lang="es-419" sz="1250" u="none" cap="none" strike="noStrike">
                <a:solidFill>
                  <a:srgbClr val="000000"/>
                </a:solidFill>
                <a:latin typeface="DM Sans"/>
                <a:ea typeface="DM Sans"/>
                <a:cs typeface="DM Sans"/>
                <a:sym typeface="DM Sans"/>
              </a:rPr>
              <a:t>edad = INPUT!!!!</a:t>
            </a:r>
            <a:endParaRPr b="0" i="0" sz="1250" u="none" cap="none" strike="noStrike">
              <a:solidFill>
                <a:srgbClr val="000000"/>
              </a:solidFill>
              <a:latin typeface="DM Sans"/>
              <a:ea typeface="DM Sans"/>
              <a:cs typeface="DM Sans"/>
              <a:sym typeface="DM Sans"/>
            </a:endParaRPr>
          </a:p>
        </p:txBody>
      </p:sp>
      <p:pic>
        <p:nvPicPr>
          <p:cNvPr id="674" name="Google Shape;674;p82"/>
          <p:cNvPicPr preferRelativeResize="0"/>
          <p:nvPr/>
        </p:nvPicPr>
        <p:blipFill rotWithShape="1">
          <a:blip r:embed="rId5">
            <a:alphaModFix/>
          </a:blip>
          <a:srcRect b="0" l="21692" r="8308" t="0"/>
          <a:stretch/>
        </p:blipFill>
        <p:spPr>
          <a:xfrm>
            <a:off x="5525225" y="1265375"/>
            <a:ext cx="3040324" cy="28927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3"/>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Operadores de asignación</a:t>
            </a:r>
            <a:endParaRPr b="1" sz="4000">
              <a:solidFill>
                <a:schemeClr val="dk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84"/>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Operadores de asignación</a:t>
            </a:r>
            <a:endParaRPr b="1" i="0" sz="4000" u="none" cap="none" strike="noStrike">
              <a:solidFill>
                <a:schemeClr val="dk1"/>
              </a:solidFill>
              <a:latin typeface="DM Sans"/>
              <a:ea typeface="DM Sans"/>
              <a:cs typeface="DM Sans"/>
              <a:sym typeface="DM Sans"/>
            </a:endParaRPr>
          </a:p>
        </p:txBody>
      </p:sp>
      <p:sp>
        <p:nvSpPr>
          <p:cNvPr id="685" name="Google Shape;685;p84"/>
          <p:cNvSpPr txBox="1"/>
          <p:nvPr/>
        </p:nvSpPr>
        <p:spPr>
          <a:xfrm>
            <a:off x="457725" y="2516425"/>
            <a:ext cx="47301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419" sz="1350">
                <a:latin typeface="DM Sans"/>
                <a:ea typeface="DM Sans"/>
                <a:cs typeface="DM Sans"/>
                <a:sym typeface="DM Sans"/>
              </a:rPr>
              <a:t>Va</a:t>
            </a:r>
            <a:r>
              <a:rPr b="0" i="0" lang="es-419" sz="1350" u="none" cap="none" strike="noStrike">
                <a:solidFill>
                  <a:srgbClr val="000000"/>
                </a:solidFill>
                <a:latin typeface="DM Sans"/>
                <a:ea typeface="DM Sans"/>
                <a:cs typeface="DM Sans"/>
                <a:sym typeface="DM Sans"/>
              </a:rPr>
              <a:t>mos a ver unos tipos de operadores aritméticos que actúan directamente sobre la variable actual modificando su valor.</a:t>
            </a:r>
            <a:r>
              <a:rPr lang="es-419" sz="1350">
                <a:latin typeface="DM Sans"/>
                <a:ea typeface="DM Sans"/>
                <a:cs typeface="DM Sans"/>
                <a:sym typeface="DM Sans"/>
              </a:rPr>
              <a:t> </a:t>
            </a:r>
            <a:r>
              <a:rPr b="0" i="0" lang="es-419" sz="1350" u="none" cap="none" strike="noStrike">
                <a:solidFill>
                  <a:srgbClr val="000000"/>
                </a:solidFill>
                <a:latin typeface="DM Sans"/>
                <a:ea typeface="DM Sans"/>
                <a:cs typeface="DM Sans"/>
                <a:sym typeface="DM Sans"/>
              </a:rPr>
              <a:t>Es decir, no necesitan dos operandos, solamente necesitan una variable numérica.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Por eso, se les llama operadores de asignación.</a:t>
            </a:r>
            <a:endParaRPr b="0" i="0" sz="1350" u="none" cap="none" strike="noStrike">
              <a:solidFill>
                <a:srgbClr val="000000"/>
              </a:solidFill>
              <a:latin typeface="DM Sans"/>
              <a:ea typeface="DM Sans"/>
              <a:cs typeface="DM Sans"/>
              <a:sym typeface="DM Sans"/>
            </a:endParaRPr>
          </a:p>
        </p:txBody>
      </p:sp>
      <p:pic>
        <p:nvPicPr>
          <p:cNvPr id="686" name="Google Shape;686;p84"/>
          <p:cNvPicPr preferRelativeResize="0"/>
          <p:nvPr/>
        </p:nvPicPr>
        <p:blipFill rotWithShape="1">
          <a:blip r:embed="rId3">
            <a:alphaModFix/>
          </a:blip>
          <a:srcRect b="0" l="0" r="0" t="0"/>
          <a:stretch/>
        </p:blipFill>
        <p:spPr>
          <a:xfrm>
            <a:off x="5710725" y="2031225"/>
            <a:ext cx="2124401" cy="21243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5"/>
          <p:cNvSpPr txBox="1"/>
          <p:nvPr/>
        </p:nvSpPr>
        <p:spPr>
          <a:xfrm>
            <a:off x="457725" y="1602025"/>
            <a:ext cx="47301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El operador de asignación más utilizado y el cual hemos utilizado hasta ahora es el signo =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Este operador asigna un valor a una variable: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número = 15</a:t>
            </a:r>
            <a:br>
              <a:rPr b="0" i="0" lang="es-419"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Además de este operador, existen otros operadores de asignación compuestos, que realizan una operación aritmética básica sobre la variable.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p:txBody>
      </p:sp>
      <p:sp>
        <p:nvSpPr>
          <p:cNvPr id="692" name="Google Shape;692;p85"/>
          <p:cNvSpPr/>
          <p:nvPr/>
        </p:nvSpPr>
        <p:spPr>
          <a:xfrm>
            <a:off x="473350" y="719150"/>
            <a:ext cx="3166800" cy="109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85"/>
          <p:cNvSpPr txBox="1"/>
          <p:nvPr/>
        </p:nvSpPr>
        <p:spPr>
          <a:xfrm>
            <a:off x="473350" y="544475"/>
            <a:ext cx="4332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OPERADORES DE ASIGNACIÓN</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6"/>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8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Suma en asignación</a:t>
            </a:r>
            <a:endParaRPr b="1" i="0" sz="4000" u="none" cap="none" strike="noStrike">
              <a:solidFill>
                <a:schemeClr val="dk1"/>
              </a:solidFill>
              <a:latin typeface="DM Sans"/>
              <a:ea typeface="DM Sans"/>
              <a:cs typeface="DM Sans"/>
              <a:sym typeface="DM Sans"/>
            </a:endParaRPr>
          </a:p>
        </p:txBody>
      </p:sp>
      <p:sp>
        <p:nvSpPr>
          <p:cNvPr id="700" name="Google Shape;700;p86"/>
          <p:cNvSpPr txBox="1"/>
          <p:nvPr/>
        </p:nvSpPr>
        <p:spPr>
          <a:xfrm>
            <a:off x="473350" y="1908175"/>
            <a:ext cx="38346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Teniendo ya declarada una variable, podemos directamente sumarle un valor, </a:t>
            </a:r>
            <a:br>
              <a:rPr b="0" i="0" lang="es-419" sz="1350" u="none" cap="none" strike="noStrike">
                <a:solidFill>
                  <a:srgbClr val="000000"/>
                </a:solidFill>
                <a:latin typeface="DM Sans"/>
                <a:ea typeface="DM Sans"/>
                <a:cs typeface="DM Sans"/>
                <a:sym typeface="DM Sans"/>
              </a:rPr>
            </a:br>
            <a:br>
              <a:rPr b="0" i="0" lang="es-419" sz="1350" u="none" cap="none" strike="noStrike">
                <a:solidFill>
                  <a:srgbClr val="000000"/>
                </a:solidFill>
                <a:latin typeface="DM Sans"/>
                <a:ea typeface="DM Sans"/>
                <a:cs typeface="DM Sans"/>
                <a:sym typeface="DM Sans"/>
              </a:rPr>
            </a:br>
            <a:r>
              <a:rPr b="0" i="0" lang="es-419" sz="1350" u="none" cap="none" strike="noStrike">
                <a:solidFill>
                  <a:srgbClr val="000000"/>
                </a:solidFill>
                <a:latin typeface="DM Sans"/>
                <a:ea typeface="DM Sans"/>
                <a:cs typeface="DM Sans"/>
                <a:sym typeface="DM Sans"/>
              </a:rPr>
              <a:t>Por ejemplo 1:</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&gt;&gt;&gt; a = 0</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&gt;&gt;&gt; a += 1</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1</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Ahora, cada vez que yo haga a+=1 se incrementará el valor de a en 1</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701" name="Google Shape;701;p86"/>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Para poder aplicar cualquier operador en asignación se debe tener una variable previamente declarada, de lo contrario nos devolverá un error</a:t>
            </a:r>
            <a:endParaRPr b="0" i="0" sz="1350" u="none" cap="none" strike="noStrike">
              <a:solidFill>
                <a:srgbClr val="000000"/>
              </a:solidFill>
              <a:highlight>
                <a:srgbClr val="EAFF6A"/>
              </a:highlight>
              <a:latin typeface="DM Sans"/>
              <a:ea typeface="DM Sans"/>
              <a:cs typeface="DM Sans"/>
              <a:sym typeface="DM Sans"/>
            </a:endParaRPr>
          </a:p>
        </p:txBody>
      </p:sp>
      <p:grpSp>
        <p:nvGrpSpPr>
          <p:cNvPr id="702" name="Google Shape;702;p86"/>
          <p:cNvGrpSpPr/>
          <p:nvPr/>
        </p:nvGrpSpPr>
        <p:grpSpPr>
          <a:xfrm>
            <a:off x="8394894" y="161854"/>
            <a:ext cx="587130" cy="587130"/>
            <a:chOff x="473351" y="619523"/>
            <a:chExt cx="738900" cy="738900"/>
          </a:xfrm>
        </p:grpSpPr>
        <p:sp>
          <p:nvSpPr>
            <p:cNvPr id="703" name="Google Shape;703;p8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4" name="Google Shape;704;p8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7"/>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8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Resta en asignación</a:t>
            </a:r>
            <a:endParaRPr b="1" i="0" sz="4000" u="none" cap="none" strike="noStrike">
              <a:solidFill>
                <a:schemeClr val="dk1"/>
              </a:solidFill>
              <a:latin typeface="DM Sans"/>
              <a:ea typeface="DM Sans"/>
              <a:cs typeface="DM Sans"/>
              <a:sym typeface="DM Sans"/>
            </a:endParaRPr>
          </a:p>
        </p:txBody>
      </p:sp>
      <p:sp>
        <p:nvSpPr>
          <p:cNvPr id="711" name="Google Shape;711;p87"/>
          <p:cNvSpPr txBox="1"/>
          <p:nvPr/>
        </p:nvSpPr>
        <p:spPr>
          <a:xfrm>
            <a:off x="473350" y="1908175"/>
            <a:ext cx="38346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También podemos directamente restarle un valor</a:t>
            </a:r>
            <a:br>
              <a:rPr b="0" i="0" lang="es-419" sz="1350" u="none" cap="none" strike="noStrike">
                <a:solidFill>
                  <a:srgbClr val="000000"/>
                </a:solidFill>
                <a:latin typeface="DM Sans"/>
                <a:ea typeface="DM Sans"/>
                <a:cs typeface="DM Sans"/>
                <a:sym typeface="DM Sans"/>
              </a:rPr>
            </a:br>
            <a:br>
              <a:rPr b="0" i="0" lang="es-419" sz="1350" u="none" cap="none" strike="noStrike">
                <a:solidFill>
                  <a:srgbClr val="000000"/>
                </a:solidFill>
                <a:latin typeface="DM Sans"/>
                <a:ea typeface="DM Sans"/>
                <a:cs typeface="DM Sans"/>
                <a:sym typeface="DM Sans"/>
              </a:rPr>
            </a:br>
            <a:r>
              <a:rPr b="0" i="0" lang="es-419" sz="1350" u="none" cap="none" strike="noStrike">
                <a:solidFill>
                  <a:srgbClr val="000000"/>
                </a:solidFill>
                <a:latin typeface="DM Sans"/>
                <a:ea typeface="DM Sans"/>
                <a:cs typeface="DM Sans"/>
                <a:sym typeface="DM Sans"/>
              </a:rPr>
              <a:t>Por ejemplo 5:</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&gt;&gt;&gt; a = 50</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&gt;&gt;&gt; a -= 5</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45</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Ahora, cada vez que yo haga a-=5 a se disminuirá el valor de a en 5</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pSp>
        <p:nvGrpSpPr>
          <p:cNvPr id="712" name="Google Shape;712;p87"/>
          <p:cNvGrpSpPr/>
          <p:nvPr/>
        </p:nvGrpSpPr>
        <p:grpSpPr>
          <a:xfrm>
            <a:off x="8394894" y="161854"/>
            <a:ext cx="587130" cy="587130"/>
            <a:chOff x="473351" y="619523"/>
            <a:chExt cx="738900" cy="738900"/>
          </a:xfrm>
        </p:grpSpPr>
        <p:sp>
          <p:nvSpPr>
            <p:cNvPr id="713" name="Google Shape;713;p8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4" name="Google Shape;714;p8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715" name="Google Shape;715;p87"/>
          <p:cNvPicPr preferRelativeResize="0"/>
          <p:nvPr/>
        </p:nvPicPr>
        <p:blipFill rotWithShape="1">
          <a:blip r:embed="rId4">
            <a:alphaModFix/>
          </a:blip>
          <a:srcRect b="0" l="0" r="0" t="0"/>
          <a:stretch/>
        </p:blipFill>
        <p:spPr>
          <a:xfrm>
            <a:off x="4482150" y="2196100"/>
            <a:ext cx="3734375" cy="21022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88"/>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8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Producto en asignación</a:t>
            </a:r>
            <a:endParaRPr b="1" i="0" sz="4000" u="none" cap="none" strike="noStrike">
              <a:solidFill>
                <a:schemeClr val="dk1"/>
              </a:solidFill>
              <a:latin typeface="DM Sans"/>
              <a:ea typeface="DM Sans"/>
              <a:cs typeface="DM Sans"/>
              <a:sym typeface="DM Sans"/>
            </a:endParaRPr>
          </a:p>
        </p:txBody>
      </p:sp>
      <p:sp>
        <p:nvSpPr>
          <p:cNvPr id="722" name="Google Shape;722;p88"/>
          <p:cNvSpPr txBox="1"/>
          <p:nvPr/>
        </p:nvSpPr>
        <p:spPr>
          <a:xfrm>
            <a:off x="473350" y="1908175"/>
            <a:ext cx="38346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También podemos directamente hacer un producto a un valor.</a:t>
            </a:r>
            <a:br>
              <a:rPr b="0" i="0" lang="es-419" sz="1350" u="none" cap="none" strike="noStrike">
                <a:solidFill>
                  <a:srgbClr val="000000"/>
                </a:solidFill>
                <a:latin typeface="DM Sans"/>
                <a:ea typeface="DM Sans"/>
                <a:cs typeface="DM Sans"/>
                <a:sym typeface="DM Sans"/>
              </a:rPr>
            </a:br>
            <a:r>
              <a:rPr b="0" i="0" lang="es-419"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Por ejemplo 10:</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&gt;&gt;&gt; a = 5</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&gt;&gt;&gt; a *= 10</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50</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723" name="Google Shape;723;p88"/>
          <p:cNvSpPr txBox="1"/>
          <p:nvPr/>
        </p:nvSpPr>
        <p:spPr>
          <a:xfrm>
            <a:off x="4527575" y="1908175"/>
            <a:ext cx="3834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Ahora, cada vez que hagamos a*=10 se multiplicará el valor de a en 10</a:t>
            </a:r>
            <a:endParaRPr b="0" i="0" sz="1350" u="none" cap="none" strike="noStrike">
              <a:solidFill>
                <a:srgbClr val="000000"/>
              </a:solidFill>
              <a:highlight>
                <a:srgbClr val="EAFF6A"/>
              </a:highlight>
              <a:latin typeface="DM Sans"/>
              <a:ea typeface="DM Sans"/>
              <a:cs typeface="DM Sans"/>
              <a:sym typeface="DM Sans"/>
            </a:endParaRPr>
          </a:p>
        </p:txBody>
      </p:sp>
      <p:grpSp>
        <p:nvGrpSpPr>
          <p:cNvPr id="724" name="Google Shape;724;p88"/>
          <p:cNvGrpSpPr/>
          <p:nvPr/>
        </p:nvGrpSpPr>
        <p:grpSpPr>
          <a:xfrm>
            <a:off x="8394894" y="161854"/>
            <a:ext cx="587130" cy="587130"/>
            <a:chOff x="473351" y="619523"/>
            <a:chExt cx="738900" cy="738900"/>
          </a:xfrm>
        </p:grpSpPr>
        <p:sp>
          <p:nvSpPr>
            <p:cNvPr id="725" name="Google Shape;725;p8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6" name="Google Shape;726;p8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89"/>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8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División en asignación</a:t>
            </a:r>
            <a:endParaRPr b="1" i="0" sz="4000" u="none" cap="none" strike="noStrike">
              <a:solidFill>
                <a:schemeClr val="dk1"/>
              </a:solidFill>
              <a:latin typeface="DM Sans"/>
              <a:ea typeface="DM Sans"/>
              <a:cs typeface="DM Sans"/>
              <a:sym typeface="DM Sans"/>
            </a:endParaRPr>
          </a:p>
        </p:txBody>
      </p:sp>
      <p:sp>
        <p:nvSpPr>
          <p:cNvPr id="733" name="Google Shape;733;p89"/>
          <p:cNvSpPr txBox="1"/>
          <p:nvPr/>
        </p:nvSpPr>
        <p:spPr>
          <a:xfrm>
            <a:off x="473350" y="1908175"/>
            <a:ext cx="38346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También podemos directamente hacer una división a un valor. </a:t>
            </a:r>
            <a:br>
              <a:rPr b="0" i="0" lang="es-419"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Por ejemplo 2:</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&gt;&gt;&gt; a = 10</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&gt;&gt;&gt; a /= 2</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5</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734" name="Google Shape;734;p89"/>
          <p:cNvSpPr txBox="1"/>
          <p:nvPr/>
        </p:nvSpPr>
        <p:spPr>
          <a:xfrm>
            <a:off x="4527575" y="1908175"/>
            <a:ext cx="3834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Ahora, cada vez que hagamos a/=2 se dividirá el valor de a en 2</a:t>
            </a:r>
            <a:endParaRPr b="0" i="0" sz="1350" u="none" cap="none" strike="noStrike">
              <a:solidFill>
                <a:srgbClr val="000000"/>
              </a:solidFill>
              <a:highlight>
                <a:srgbClr val="EAFF6A"/>
              </a:highlight>
              <a:latin typeface="DM Sans"/>
              <a:ea typeface="DM Sans"/>
              <a:cs typeface="DM Sans"/>
              <a:sym typeface="DM Sans"/>
            </a:endParaRPr>
          </a:p>
        </p:txBody>
      </p:sp>
      <p:grpSp>
        <p:nvGrpSpPr>
          <p:cNvPr id="735" name="Google Shape;735;p89"/>
          <p:cNvGrpSpPr/>
          <p:nvPr/>
        </p:nvGrpSpPr>
        <p:grpSpPr>
          <a:xfrm>
            <a:off x="8394894" y="161854"/>
            <a:ext cx="587130" cy="587130"/>
            <a:chOff x="473351" y="619523"/>
            <a:chExt cx="738900" cy="738900"/>
          </a:xfrm>
        </p:grpSpPr>
        <p:sp>
          <p:nvSpPr>
            <p:cNvPr id="736" name="Google Shape;736;p8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7" name="Google Shape;737;p8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6"/>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Operadores</a:t>
            </a:r>
            <a:endParaRPr b="1" sz="4000">
              <a:solidFill>
                <a:srgbClr val="EAFF6A"/>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90"/>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9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Módulo en asignación</a:t>
            </a:r>
            <a:endParaRPr b="1" i="0" sz="4000" u="none" cap="none" strike="noStrike">
              <a:solidFill>
                <a:schemeClr val="dk1"/>
              </a:solidFill>
              <a:latin typeface="DM Sans"/>
              <a:ea typeface="DM Sans"/>
              <a:cs typeface="DM Sans"/>
              <a:sym typeface="DM Sans"/>
            </a:endParaRPr>
          </a:p>
        </p:txBody>
      </p:sp>
      <p:sp>
        <p:nvSpPr>
          <p:cNvPr id="744" name="Google Shape;744;p90"/>
          <p:cNvSpPr txBox="1"/>
          <p:nvPr/>
        </p:nvSpPr>
        <p:spPr>
          <a:xfrm>
            <a:off x="473350" y="1908175"/>
            <a:ext cx="38346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También podemos directamente hacer un módulo a un valor.</a:t>
            </a:r>
            <a:br>
              <a:rPr b="0" i="0" lang="es-419"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Por ejemplo 2:</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&gt;&gt;&gt; a = 10</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&gt;&gt;&gt; a %= 2</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0</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745" name="Google Shape;745;p90"/>
          <p:cNvSpPr txBox="1"/>
          <p:nvPr/>
        </p:nvSpPr>
        <p:spPr>
          <a:xfrm>
            <a:off x="4527575" y="1908175"/>
            <a:ext cx="3834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Ahora, cada vez que hagamos a%=2 se hará el módulo de a en 2</a:t>
            </a:r>
            <a:endParaRPr b="0" i="0" sz="1350" u="none" cap="none" strike="noStrike">
              <a:solidFill>
                <a:srgbClr val="000000"/>
              </a:solidFill>
              <a:highlight>
                <a:srgbClr val="EAFF6A"/>
              </a:highlight>
              <a:latin typeface="DM Sans"/>
              <a:ea typeface="DM Sans"/>
              <a:cs typeface="DM Sans"/>
              <a:sym typeface="DM Sans"/>
            </a:endParaRPr>
          </a:p>
        </p:txBody>
      </p:sp>
      <p:grpSp>
        <p:nvGrpSpPr>
          <p:cNvPr id="746" name="Google Shape;746;p90"/>
          <p:cNvGrpSpPr/>
          <p:nvPr/>
        </p:nvGrpSpPr>
        <p:grpSpPr>
          <a:xfrm>
            <a:off x="8394894" y="161854"/>
            <a:ext cx="587130" cy="587130"/>
            <a:chOff x="473351" y="619523"/>
            <a:chExt cx="738900" cy="738900"/>
          </a:xfrm>
        </p:grpSpPr>
        <p:sp>
          <p:nvSpPr>
            <p:cNvPr id="747" name="Google Shape;747;p9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8" name="Google Shape;748;p9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91"/>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9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Potencia en asignación</a:t>
            </a:r>
            <a:endParaRPr b="1" i="0" sz="4000" u="none" cap="none" strike="noStrike">
              <a:solidFill>
                <a:schemeClr val="dk1"/>
              </a:solidFill>
              <a:latin typeface="DM Sans"/>
              <a:ea typeface="DM Sans"/>
              <a:cs typeface="DM Sans"/>
              <a:sym typeface="DM Sans"/>
            </a:endParaRPr>
          </a:p>
        </p:txBody>
      </p:sp>
      <p:sp>
        <p:nvSpPr>
          <p:cNvPr id="755" name="Google Shape;755;p91"/>
          <p:cNvSpPr txBox="1"/>
          <p:nvPr/>
        </p:nvSpPr>
        <p:spPr>
          <a:xfrm>
            <a:off x="473350" y="1908175"/>
            <a:ext cx="38346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También podemos directamente hacer una potencia a un valor.</a:t>
            </a:r>
            <a:br>
              <a:rPr b="0" i="0" lang="es-419" sz="1350" u="none" cap="none" strike="noStrike">
                <a:solidFill>
                  <a:srgbClr val="000000"/>
                </a:solidFill>
                <a:latin typeface="DM Sans"/>
                <a:ea typeface="DM Sans"/>
                <a:cs typeface="DM Sans"/>
                <a:sym typeface="DM Sans"/>
              </a:rPr>
            </a:br>
            <a:br>
              <a:rPr b="0" i="0" lang="es-419"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Por ejemplo 2:</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a = 5</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a **= 2</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25</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756" name="Google Shape;756;p91"/>
          <p:cNvSpPr txBox="1"/>
          <p:nvPr/>
        </p:nvSpPr>
        <p:spPr>
          <a:xfrm>
            <a:off x="4527575" y="1908175"/>
            <a:ext cx="3834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Ahora, cada vez que hagamos a**=2 se hará una potencia de a en 2</a:t>
            </a:r>
            <a:endParaRPr b="0" i="0" sz="1350" u="none" cap="none" strike="noStrike">
              <a:solidFill>
                <a:srgbClr val="000000"/>
              </a:solidFill>
              <a:highlight>
                <a:srgbClr val="EAFF6A"/>
              </a:highlight>
              <a:latin typeface="DM Sans"/>
              <a:ea typeface="DM Sans"/>
              <a:cs typeface="DM Sans"/>
              <a:sym typeface="DM Sans"/>
            </a:endParaRPr>
          </a:p>
        </p:txBody>
      </p:sp>
      <p:grpSp>
        <p:nvGrpSpPr>
          <p:cNvPr id="757" name="Google Shape;757;p91"/>
          <p:cNvGrpSpPr/>
          <p:nvPr/>
        </p:nvGrpSpPr>
        <p:grpSpPr>
          <a:xfrm>
            <a:off x="8394894" y="161854"/>
            <a:ext cx="587130" cy="587130"/>
            <a:chOff x="473351" y="619523"/>
            <a:chExt cx="738900" cy="738900"/>
          </a:xfrm>
        </p:grpSpPr>
        <p:sp>
          <p:nvSpPr>
            <p:cNvPr id="758" name="Google Shape;758;p9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9" name="Google Shape;759;p9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92"/>
          <p:cNvSpPr txBox="1"/>
          <p:nvPr/>
        </p:nvSpPr>
        <p:spPr>
          <a:xfrm>
            <a:off x="3516338" y="1445850"/>
            <a:ext cx="19338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al"/>
              <a:buNone/>
            </a:pPr>
            <a:r>
              <a:rPr b="0" i="0" lang="es-419" sz="1400" u="none" cap="none" strike="noStrike">
                <a:solidFill>
                  <a:schemeClr val="dk1"/>
                </a:solidFill>
                <a:latin typeface="Arial"/>
                <a:ea typeface="Arial"/>
                <a:cs typeface="Arial"/>
                <a:sym typeface="Arial"/>
              </a:rPr>
              <a:t>a = 2</a:t>
            </a:r>
            <a:endParaRPr b="0" i="0" sz="1200" u="none" cap="none" strike="noStrike">
              <a:solidFill>
                <a:srgbClr val="000000"/>
              </a:solidFill>
              <a:latin typeface="DM Sans"/>
              <a:ea typeface="DM Sans"/>
              <a:cs typeface="DM Sans"/>
              <a:sym typeface="DM Sans"/>
            </a:endParaRPr>
          </a:p>
        </p:txBody>
      </p:sp>
      <p:sp>
        <p:nvSpPr>
          <p:cNvPr id="765" name="Google Shape;765;p92"/>
          <p:cNvSpPr/>
          <p:nvPr/>
        </p:nvSpPr>
        <p:spPr>
          <a:xfrm>
            <a:off x="493525" y="3850200"/>
            <a:ext cx="8213400" cy="472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92"/>
          <p:cNvSpPr/>
          <p:nvPr/>
        </p:nvSpPr>
        <p:spPr>
          <a:xfrm>
            <a:off x="493525" y="2859600"/>
            <a:ext cx="8213400" cy="472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92"/>
          <p:cNvSpPr/>
          <p:nvPr/>
        </p:nvSpPr>
        <p:spPr>
          <a:xfrm>
            <a:off x="493525" y="1945200"/>
            <a:ext cx="8213400" cy="472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92"/>
          <p:cNvSpPr/>
          <p:nvPr/>
        </p:nvSpPr>
        <p:spPr>
          <a:xfrm>
            <a:off x="484935" y="1137775"/>
            <a:ext cx="18972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92"/>
          <p:cNvSpPr txBox="1"/>
          <p:nvPr/>
        </p:nvSpPr>
        <p:spPr>
          <a:xfrm>
            <a:off x="493525" y="1102100"/>
            <a:ext cx="26709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Operador</a:t>
            </a:r>
            <a:endParaRPr b="1" i="0" sz="1400" u="none" cap="none" strike="noStrike">
              <a:solidFill>
                <a:srgbClr val="000000"/>
              </a:solidFill>
              <a:latin typeface="DM Sans"/>
              <a:ea typeface="DM Sans"/>
              <a:cs typeface="DM Sans"/>
              <a:sym typeface="DM Sans"/>
            </a:endParaRPr>
          </a:p>
        </p:txBody>
      </p:sp>
      <p:sp>
        <p:nvSpPr>
          <p:cNvPr id="770" name="Google Shape;770;p92"/>
          <p:cNvSpPr/>
          <p:nvPr/>
        </p:nvSpPr>
        <p:spPr>
          <a:xfrm>
            <a:off x="3696234" y="1137775"/>
            <a:ext cx="18972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92"/>
          <p:cNvSpPr/>
          <p:nvPr/>
        </p:nvSpPr>
        <p:spPr>
          <a:xfrm>
            <a:off x="6744234" y="1137775"/>
            <a:ext cx="18972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92"/>
          <p:cNvSpPr txBox="1"/>
          <p:nvPr/>
        </p:nvSpPr>
        <p:spPr>
          <a:xfrm>
            <a:off x="6335738" y="1445850"/>
            <a:ext cx="19338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1400" u="none" cap="none" strike="noStrike">
                <a:solidFill>
                  <a:srgbClr val="000000"/>
                </a:solidFill>
                <a:latin typeface="DM Sans"/>
                <a:ea typeface="DM Sans"/>
                <a:cs typeface="DM Sans"/>
                <a:sym typeface="DM Sans"/>
              </a:rPr>
              <a:t>a = 2</a:t>
            </a:r>
            <a:endParaRPr b="0" i="0" sz="14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773" name="Google Shape;773;p92"/>
          <p:cNvSpPr txBox="1"/>
          <p:nvPr/>
        </p:nvSpPr>
        <p:spPr>
          <a:xfrm>
            <a:off x="3236725" y="1102100"/>
            <a:ext cx="26709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Ejemplo</a:t>
            </a:r>
            <a:endParaRPr b="1" i="0" sz="1400" u="none" cap="none" strike="noStrike">
              <a:solidFill>
                <a:srgbClr val="000000"/>
              </a:solidFill>
              <a:latin typeface="DM Sans"/>
              <a:ea typeface="DM Sans"/>
              <a:cs typeface="DM Sans"/>
              <a:sym typeface="DM Sans"/>
            </a:endParaRPr>
          </a:p>
        </p:txBody>
      </p:sp>
      <p:sp>
        <p:nvSpPr>
          <p:cNvPr id="774" name="Google Shape;774;p92"/>
          <p:cNvSpPr txBox="1"/>
          <p:nvPr/>
        </p:nvSpPr>
        <p:spPr>
          <a:xfrm>
            <a:off x="5979925" y="1102100"/>
            <a:ext cx="26709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Equivalente </a:t>
            </a:r>
            <a:endParaRPr b="1" i="0" sz="1400" u="none" cap="none" strike="noStrike">
              <a:solidFill>
                <a:srgbClr val="000000"/>
              </a:solidFill>
              <a:latin typeface="DM Sans"/>
              <a:ea typeface="DM Sans"/>
              <a:cs typeface="DM Sans"/>
              <a:sym typeface="DM Sans"/>
            </a:endParaRPr>
          </a:p>
        </p:txBody>
      </p:sp>
      <p:sp>
        <p:nvSpPr>
          <p:cNvPr id="775" name="Google Shape;775;p92"/>
          <p:cNvSpPr/>
          <p:nvPr/>
        </p:nvSpPr>
        <p:spPr>
          <a:xfrm>
            <a:off x="473350" y="719150"/>
            <a:ext cx="3166800" cy="109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92"/>
          <p:cNvSpPr txBox="1"/>
          <p:nvPr/>
        </p:nvSpPr>
        <p:spPr>
          <a:xfrm>
            <a:off x="473350" y="544475"/>
            <a:ext cx="4332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OPERADORES DE ASIGNACIÓN</a:t>
            </a:r>
            <a:endParaRPr b="0" i="0" sz="1400" u="none" cap="none" strike="noStrike">
              <a:solidFill>
                <a:srgbClr val="000000"/>
              </a:solidFill>
              <a:latin typeface="DM Sans"/>
              <a:ea typeface="DM Sans"/>
              <a:cs typeface="DM Sans"/>
              <a:sym typeface="DM Sans"/>
            </a:endParaRPr>
          </a:p>
        </p:txBody>
      </p:sp>
      <p:sp>
        <p:nvSpPr>
          <p:cNvPr id="777" name="Google Shape;777;p92"/>
          <p:cNvSpPr txBox="1"/>
          <p:nvPr/>
        </p:nvSpPr>
        <p:spPr>
          <a:xfrm>
            <a:off x="457439" y="1445850"/>
            <a:ext cx="19338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al"/>
              <a:buNone/>
            </a:pPr>
            <a:r>
              <a:rPr b="0" i="0" lang="es-419"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778" name="Google Shape;778;p92"/>
          <p:cNvSpPr txBox="1"/>
          <p:nvPr/>
        </p:nvSpPr>
        <p:spPr>
          <a:xfrm>
            <a:off x="457439" y="1979250"/>
            <a:ext cx="19338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al"/>
              <a:buNone/>
            </a:pPr>
            <a:r>
              <a:rPr b="0" i="0" lang="es-419"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779" name="Google Shape;779;p92"/>
          <p:cNvSpPr txBox="1"/>
          <p:nvPr/>
        </p:nvSpPr>
        <p:spPr>
          <a:xfrm>
            <a:off x="457439" y="2436450"/>
            <a:ext cx="19338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al"/>
              <a:buNone/>
            </a:pPr>
            <a:r>
              <a:rPr b="0" i="0" lang="es-419"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780" name="Google Shape;780;p92"/>
          <p:cNvSpPr txBox="1"/>
          <p:nvPr/>
        </p:nvSpPr>
        <p:spPr>
          <a:xfrm>
            <a:off x="457439" y="2893650"/>
            <a:ext cx="19338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al"/>
              <a:buNone/>
            </a:pPr>
            <a:r>
              <a:rPr b="0" i="0" lang="es-419"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781" name="Google Shape;781;p92"/>
          <p:cNvSpPr txBox="1"/>
          <p:nvPr/>
        </p:nvSpPr>
        <p:spPr>
          <a:xfrm>
            <a:off x="457439" y="3350850"/>
            <a:ext cx="19338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al"/>
              <a:buNone/>
            </a:pPr>
            <a:r>
              <a:rPr b="0" i="0" lang="es-419"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782" name="Google Shape;782;p92"/>
          <p:cNvSpPr txBox="1"/>
          <p:nvPr/>
        </p:nvSpPr>
        <p:spPr>
          <a:xfrm>
            <a:off x="457439" y="3808050"/>
            <a:ext cx="19338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al"/>
              <a:buNone/>
            </a:pPr>
            <a:r>
              <a:rPr b="0" i="0" lang="es-419"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783" name="Google Shape;783;p92"/>
          <p:cNvSpPr txBox="1"/>
          <p:nvPr/>
        </p:nvSpPr>
        <p:spPr>
          <a:xfrm>
            <a:off x="457439" y="4341450"/>
            <a:ext cx="19338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al"/>
              <a:buNone/>
            </a:pPr>
            <a:r>
              <a:rPr b="0" i="0" lang="es-419"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784" name="Google Shape;784;p92"/>
          <p:cNvSpPr txBox="1"/>
          <p:nvPr/>
        </p:nvSpPr>
        <p:spPr>
          <a:xfrm>
            <a:off x="3516338" y="1979250"/>
            <a:ext cx="19338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chemeClr val="dk1"/>
                </a:solidFill>
                <a:latin typeface="Arial"/>
                <a:ea typeface="Arial"/>
                <a:cs typeface="Arial"/>
                <a:sym typeface="Arial"/>
              </a:rPr>
              <a:t>a += 2</a:t>
            </a:r>
            <a:endParaRPr b="0" i="0" sz="1200" u="none" cap="none" strike="noStrike">
              <a:solidFill>
                <a:srgbClr val="000000"/>
              </a:solidFill>
              <a:latin typeface="DM Sans"/>
              <a:ea typeface="DM Sans"/>
              <a:cs typeface="DM Sans"/>
              <a:sym typeface="DM Sans"/>
            </a:endParaRPr>
          </a:p>
        </p:txBody>
      </p:sp>
      <p:sp>
        <p:nvSpPr>
          <p:cNvPr id="785" name="Google Shape;785;p92"/>
          <p:cNvSpPr txBox="1"/>
          <p:nvPr/>
        </p:nvSpPr>
        <p:spPr>
          <a:xfrm>
            <a:off x="3516338" y="2436450"/>
            <a:ext cx="19338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chemeClr val="dk1"/>
                </a:solidFill>
                <a:latin typeface="Arial"/>
                <a:ea typeface="Arial"/>
                <a:cs typeface="Arial"/>
                <a:sym typeface="Arial"/>
              </a:rPr>
              <a:t>a -= 2</a:t>
            </a:r>
            <a:endParaRPr b="0" i="0" sz="1200" u="none" cap="none" strike="noStrike">
              <a:solidFill>
                <a:srgbClr val="000000"/>
              </a:solidFill>
              <a:latin typeface="DM Sans"/>
              <a:ea typeface="DM Sans"/>
              <a:cs typeface="DM Sans"/>
              <a:sym typeface="DM Sans"/>
            </a:endParaRPr>
          </a:p>
        </p:txBody>
      </p:sp>
      <p:sp>
        <p:nvSpPr>
          <p:cNvPr id="786" name="Google Shape;786;p92"/>
          <p:cNvSpPr txBox="1"/>
          <p:nvPr/>
        </p:nvSpPr>
        <p:spPr>
          <a:xfrm>
            <a:off x="3516338" y="2893650"/>
            <a:ext cx="19338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chemeClr val="dk1"/>
                </a:solidFill>
                <a:latin typeface="Arial"/>
                <a:ea typeface="Arial"/>
                <a:cs typeface="Arial"/>
                <a:sym typeface="Arial"/>
              </a:rPr>
              <a:t>a *= 2</a:t>
            </a:r>
            <a:endParaRPr b="0" i="0" sz="1200" u="none" cap="none" strike="noStrike">
              <a:solidFill>
                <a:srgbClr val="000000"/>
              </a:solidFill>
              <a:latin typeface="DM Sans"/>
              <a:ea typeface="DM Sans"/>
              <a:cs typeface="DM Sans"/>
              <a:sym typeface="DM Sans"/>
            </a:endParaRPr>
          </a:p>
        </p:txBody>
      </p:sp>
      <p:sp>
        <p:nvSpPr>
          <p:cNvPr id="787" name="Google Shape;787;p92"/>
          <p:cNvSpPr txBox="1"/>
          <p:nvPr/>
        </p:nvSpPr>
        <p:spPr>
          <a:xfrm>
            <a:off x="3516338" y="3350850"/>
            <a:ext cx="19338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s-419" sz="1400" u="none" cap="none" strike="noStrike">
                <a:solidFill>
                  <a:schemeClr val="dk1"/>
                </a:solidFill>
                <a:latin typeface="Arial"/>
                <a:ea typeface="Arial"/>
                <a:cs typeface="Arial"/>
                <a:sym typeface="Arial"/>
              </a:rPr>
              <a:t>a /= 2</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8" name="Google Shape;788;p92"/>
          <p:cNvSpPr txBox="1"/>
          <p:nvPr/>
        </p:nvSpPr>
        <p:spPr>
          <a:xfrm>
            <a:off x="3516338" y="3884250"/>
            <a:ext cx="19338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s-419" sz="1400" u="none" cap="none" strike="noStrike">
                <a:solidFill>
                  <a:schemeClr val="dk1"/>
                </a:solidFill>
                <a:latin typeface="Arial"/>
                <a:ea typeface="Arial"/>
                <a:cs typeface="Arial"/>
                <a:sym typeface="Arial"/>
              </a:rPr>
              <a:t>a %= 2</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9" name="Google Shape;789;p92"/>
          <p:cNvSpPr txBox="1"/>
          <p:nvPr/>
        </p:nvSpPr>
        <p:spPr>
          <a:xfrm>
            <a:off x="3516338" y="4341450"/>
            <a:ext cx="19338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chemeClr val="dk1"/>
                </a:solidFill>
                <a:latin typeface="Arial"/>
                <a:ea typeface="Arial"/>
                <a:cs typeface="Arial"/>
                <a:sym typeface="Arial"/>
              </a:rPr>
              <a:t>a **= 2</a:t>
            </a:r>
            <a:endParaRPr b="0" i="0" sz="1200" u="none" cap="none" strike="noStrike">
              <a:solidFill>
                <a:srgbClr val="000000"/>
              </a:solidFill>
              <a:latin typeface="DM Sans"/>
              <a:ea typeface="DM Sans"/>
              <a:cs typeface="DM Sans"/>
              <a:sym typeface="DM Sans"/>
            </a:endParaRPr>
          </a:p>
        </p:txBody>
      </p:sp>
      <p:sp>
        <p:nvSpPr>
          <p:cNvPr id="790" name="Google Shape;790;p92"/>
          <p:cNvSpPr txBox="1"/>
          <p:nvPr/>
        </p:nvSpPr>
        <p:spPr>
          <a:xfrm>
            <a:off x="6335738" y="1979250"/>
            <a:ext cx="19338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s-419" sz="1400" u="none" cap="none" strike="noStrike">
                <a:solidFill>
                  <a:srgbClr val="000000"/>
                </a:solidFill>
                <a:latin typeface="DM Sans"/>
                <a:ea typeface="DM Sans"/>
                <a:cs typeface="DM Sans"/>
                <a:sym typeface="DM Sans"/>
              </a:rPr>
              <a:t>a = a + 2</a:t>
            </a:r>
            <a:endParaRPr b="0" i="0" sz="14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791" name="Google Shape;791;p92"/>
          <p:cNvSpPr txBox="1"/>
          <p:nvPr/>
        </p:nvSpPr>
        <p:spPr>
          <a:xfrm>
            <a:off x="6335738" y="2436450"/>
            <a:ext cx="19338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s-419" sz="1400" u="none" cap="none" strike="noStrike">
                <a:solidFill>
                  <a:srgbClr val="000000"/>
                </a:solidFill>
                <a:latin typeface="DM Sans"/>
                <a:ea typeface="DM Sans"/>
                <a:cs typeface="DM Sans"/>
                <a:sym typeface="DM Sans"/>
              </a:rPr>
              <a:t>a = a -2</a:t>
            </a:r>
            <a:endParaRPr b="0" i="0" sz="14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792" name="Google Shape;792;p92"/>
          <p:cNvSpPr txBox="1"/>
          <p:nvPr/>
        </p:nvSpPr>
        <p:spPr>
          <a:xfrm>
            <a:off x="6335738" y="2893650"/>
            <a:ext cx="19338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s-419" sz="1400" u="none" cap="none" strike="noStrike">
                <a:solidFill>
                  <a:srgbClr val="000000"/>
                </a:solidFill>
                <a:latin typeface="DM Sans"/>
                <a:ea typeface="DM Sans"/>
                <a:cs typeface="DM Sans"/>
                <a:sym typeface="DM Sans"/>
              </a:rPr>
              <a:t>a = a * 2</a:t>
            </a:r>
            <a:endParaRPr b="0" i="0" sz="14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793" name="Google Shape;793;p92"/>
          <p:cNvSpPr txBox="1"/>
          <p:nvPr/>
        </p:nvSpPr>
        <p:spPr>
          <a:xfrm>
            <a:off x="6335738" y="3350850"/>
            <a:ext cx="19338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s-419" sz="1400" u="none" cap="none" strike="noStrike">
                <a:solidFill>
                  <a:srgbClr val="000000"/>
                </a:solidFill>
                <a:latin typeface="DM Sans"/>
                <a:ea typeface="DM Sans"/>
                <a:cs typeface="DM Sans"/>
                <a:sym typeface="DM Sans"/>
              </a:rPr>
              <a:t>a = a / 2</a:t>
            </a:r>
            <a:endParaRPr b="0" i="0" sz="14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794" name="Google Shape;794;p92"/>
          <p:cNvSpPr txBox="1"/>
          <p:nvPr/>
        </p:nvSpPr>
        <p:spPr>
          <a:xfrm>
            <a:off x="6335738" y="3884250"/>
            <a:ext cx="19338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s-419" sz="1400" u="none" cap="none" strike="noStrike">
                <a:solidFill>
                  <a:srgbClr val="000000"/>
                </a:solidFill>
                <a:latin typeface="DM Sans"/>
                <a:ea typeface="DM Sans"/>
                <a:cs typeface="DM Sans"/>
                <a:sym typeface="DM Sans"/>
              </a:rPr>
              <a:t>a = a % 2</a:t>
            </a:r>
            <a:endParaRPr b="0" i="0" sz="14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795" name="Google Shape;795;p92"/>
          <p:cNvSpPr txBox="1"/>
          <p:nvPr/>
        </p:nvSpPr>
        <p:spPr>
          <a:xfrm>
            <a:off x="6335738" y="4341450"/>
            <a:ext cx="19338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s-419" sz="1400" u="none" cap="none" strike="noStrike">
                <a:solidFill>
                  <a:srgbClr val="000000"/>
                </a:solidFill>
                <a:latin typeface="DM Sans"/>
                <a:ea typeface="DM Sans"/>
                <a:cs typeface="DM Sans"/>
                <a:sym typeface="DM Sans"/>
              </a:rPr>
              <a:t>a = a ** 2</a:t>
            </a:r>
            <a:endParaRPr b="0" i="0" sz="14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93"/>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dk1"/>
                </a:solidFill>
                <a:highlight>
                  <a:srgbClr val="EAFF6A"/>
                </a:highlight>
                <a:latin typeface="DM Sans"/>
                <a:ea typeface="DM Sans"/>
                <a:cs typeface="DM Sans"/>
                <a:sym typeface="DM Sans"/>
              </a:rPr>
              <a:t>¿Quieres saber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dk1"/>
                </a:solidFill>
                <a:latin typeface="DM Sans"/>
                <a:ea typeface="DM Sans"/>
                <a:cs typeface="DM Sans"/>
                <a:sym typeface="DM Sans"/>
              </a:rPr>
              <a:t>Te dejamos material ampliado de la clase</a:t>
            </a:r>
            <a:endParaRPr b="1" i="0" sz="3500" u="none" cap="none" strike="noStrike">
              <a:solidFill>
                <a:schemeClr val="dk1"/>
              </a:solidFill>
              <a:latin typeface="DM Sans"/>
              <a:ea typeface="DM Sans"/>
              <a:cs typeface="DM Sans"/>
              <a:sym typeface="DM Sans"/>
            </a:endParaRPr>
          </a:p>
        </p:txBody>
      </p:sp>
      <p:grpSp>
        <p:nvGrpSpPr>
          <p:cNvPr id="801" name="Google Shape;801;p93"/>
          <p:cNvGrpSpPr/>
          <p:nvPr/>
        </p:nvGrpSpPr>
        <p:grpSpPr>
          <a:xfrm>
            <a:off x="4202550" y="994173"/>
            <a:ext cx="738900" cy="738900"/>
            <a:chOff x="4202550" y="994173"/>
            <a:chExt cx="738900" cy="738900"/>
          </a:xfrm>
        </p:grpSpPr>
        <p:sp>
          <p:nvSpPr>
            <p:cNvPr id="802" name="Google Shape;802;p93"/>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03" name="Google Shape;803;p93"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94"/>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Recursos </a:t>
            </a:r>
            <a:endParaRPr b="1" i="0" sz="4000" u="none" cap="none" strike="noStrike">
              <a:solidFill>
                <a:schemeClr val="dk1"/>
              </a:solidFill>
              <a:latin typeface="DM Sans"/>
              <a:ea typeface="DM Sans"/>
              <a:cs typeface="DM Sans"/>
              <a:sym typeface="DM Sans"/>
            </a:endParaRPr>
          </a:p>
        </p:txBody>
      </p:sp>
      <p:grpSp>
        <p:nvGrpSpPr>
          <p:cNvPr id="809" name="Google Shape;809;p94"/>
          <p:cNvGrpSpPr/>
          <p:nvPr/>
        </p:nvGrpSpPr>
        <p:grpSpPr>
          <a:xfrm>
            <a:off x="457358" y="468285"/>
            <a:ext cx="431074" cy="431074"/>
            <a:chOff x="4202550" y="994173"/>
            <a:chExt cx="738900" cy="738900"/>
          </a:xfrm>
        </p:grpSpPr>
        <p:sp>
          <p:nvSpPr>
            <p:cNvPr id="810" name="Google Shape;810;p94"/>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11" name="Google Shape;811;p94"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812" name="Google Shape;812;p94"/>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813" name="Google Shape;813;p94"/>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100" u="none" cap="none" strike="noStrike">
                <a:solidFill>
                  <a:srgbClr val="999999"/>
                </a:solidFill>
                <a:latin typeface="DM Sans"/>
                <a:ea typeface="DM Sans"/>
                <a:cs typeface="DM Sans"/>
                <a:sym typeface="DM Sans"/>
              </a:rPr>
              <a:t>Disponible en nuestro repositorio.</a:t>
            </a:r>
            <a:endParaRPr b="0" i="1" sz="1100" u="sng" cap="none" strike="noStrike">
              <a:solidFill>
                <a:srgbClr val="83AEFB"/>
              </a:solidFill>
              <a:latin typeface="DM Sans"/>
              <a:ea typeface="DM Sans"/>
              <a:cs typeface="DM Sans"/>
              <a:sym typeface="DM Sans"/>
            </a:endParaRPr>
          </a:p>
        </p:txBody>
      </p:sp>
      <p:sp>
        <p:nvSpPr>
          <p:cNvPr id="814" name="Google Shape;814;p94"/>
          <p:cNvSpPr txBox="1"/>
          <p:nvPr/>
        </p:nvSpPr>
        <p:spPr>
          <a:xfrm>
            <a:off x="457350" y="1725800"/>
            <a:ext cx="3834600" cy="256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sng" cap="none" strike="noStrike">
                <a:solidFill>
                  <a:schemeClr val="hlink"/>
                </a:solidFill>
                <a:latin typeface="DM Sans"/>
                <a:ea typeface="DM Sans"/>
                <a:cs typeface="DM Sans"/>
                <a:sym typeface="DM Sans"/>
                <a:hlinkClick r:id="rId4"/>
              </a:rPr>
              <a:t>Operadores relacionales</a:t>
            </a:r>
            <a:endParaRPr b="0" i="0" sz="1350" u="none" cap="none" strike="noStrike">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sng" cap="none" strike="noStrike">
                <a:solidFill>
                  <a:schemeClr val="hlink"/>
                </a:solidFill>
                <a:latin typeface="DM Sans"/>
                <a:ea typeface="DM Sans"/>
                <a:cs typeface="DM Sans"/>
                <a:sym typeface="DM Sans"/>
                <a:hlinkClick r:id="rId5"/>
              </a:rPr>
              <a:t>Tipo Lógico</a:t>
            </a:r>
            <a:r>
              <a:rPr b="0" i="0" lang="es-419" sz="1350" u="none" cap="none" strike="noStrike">
                <a:solidFill>
                  <a:srgbClr val="83AEFB"/>
                </a:solidFill>
                <a:latin typeface="DM Sans"/>
                <a:ea typeface="DM Sans"/>
                <a:cs typeface="DM Sans"/>
                <a:sym typeface="DM Sans"/>
              </a:rPr>
              <a:t>  </a:t>
            </a:r>
            <a:endParaRPr b="0" i="0" sz="1350" u="none" cap="none" strike="noStrike">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sng" cap="none" strike="noStrike">
                <a:solidFill>
                  <a:schemeClr val="hlink"/>
                </a:solidFill>
                <a:latin typeface="DM Sans"/>
                <a:ea typeface="DM Sans"/>
                <a:cs typeface="DM Sans"/>
                <a:sym typeface="DM Sans"/>
                <a:hlinkClick r:id="rId6"/>
              </a:rPr>
              <a:t>Operadores Lógicos</a:t>
            </a:r>
            <a:endParaRPr b="0" i="0" sz="1400" u="none" cap="none" strike="noStrike">
              <a:solidFill>
                <a:srgbClr val="000000"/>
              </a:solidFill>
              <a:latin typeface="Arial"/>
              <a:ea typeface="Arial"/>
              <a:cs typeface="Arial"/>
              <a:sym typeface="Arial"/>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sng" cap="none" strike="noStrike">
                <a:solidFill>
                  <a:schemeClr val="hlink"/>
                </a:solidFill>
                <a:latin typeface="DM Sans"/>
                <a:ea typeface="DM Sans"/>
                <a:cs typeface="DM Sans"/>
                <a:sym typeface="DM Sans"/>
                <a:hlinkClick r:id="rId7"/>
              </a:rPr>
              <a:t>Operadores Python</a:t>
            </a:r>
            <a:endParaRPr b="0" i="0" sz="1400" u="none" cap="none" strike="noStrike">
              <a:solidFill>
                <a:srgbClr val="000000"/>
              </a:solidFill>
              <a:latin typeface="Arial"/>
              <a:ea typeface="Arial"/>
              <a:cs typeface="Arial"/>
              <a:sym typeface="Arial"/>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sng" cap="none" strike="noStrike">
                <a:solidFill>
                  <a:schemeClr val="hlink"/>
                </a:solidFill>
                <a:latin typeface="DM Sans"/>
                <a:ea typeface="DM Sans"/>
                <a:cs typeface="DM Sans"/>
                <a:sym typeface="DM Sans"/>
                <a:hlinkClick r:id="rId8"/>
              </a:rPr>
              <a:t>Tipo Lógico</a:t>
            </a:r>
            <a:r>
              <a:rPr b="0" i="0" lang="es-419" sz="1350" u="none" cap="none" strike="noStrike">
                <a:solidFill>
                  <a:srgbClr val="83AEFB"/>
                </a:solidFill>
                <a:latin typeface="DM Sans"/>
                <a:ea typeface="DM Sans"/>
                <a:cs typeface="DM Sans"/>
                <a:sym typeface="DM Sans"/>
              </a:rPr>
              <a:t>  </a:t>
            </a:r>
            <a:endParaRPr b="0" i="0" sz="1350" u="none" cap="none" strike="noStrike">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sng" cap="none" strike="noStrike">
                <a:solidFill>
                  <a:schemeClr val="hlink"/>
                </a:solidFill>
                <a:latin typeface="DM Sans"/>
                <a:ea typeface="DM Sans"/>
                <a:cs typeface="DM Sans"/>
                <a:sym typeface="DM Sans"/>
                <a:hlinkClick r:id="rId9"/>
              </a:rPr>
              <a:t>Operadores de asignación</a:t>
            </a:r>
            <a:r>
              <a:rPr b="0" i="0" lang="es-419" sz="1350" u="none" cap="none" strike="noStrike">
                <a:solidFill>
                  <a:srgbClr val="83AEFB"/>
                </a:solidFill>
                <a:latin typeface="DM Sans"/>
                <a:ea typeface="DM Sans"/>
                <a:cs typeface="DM Sans"/>
                <a:sym typeface="DM Sans"/>
              </a:rPr>
              <a:t>  </a:t>
            </a:r>
            <a:endParaRPr b="0" i="0" sz="1350" u="none" cap="none" strike="noStrike">
              <a:solidFill>
                <a:srgbClr val="83AEFB"/>
              </a:solidFill>
              <a:latin typeface="DM Sans"/>
              <a:ea typeface="DM Sans"/>
              <a:cs typeface="DM Sans"/>
              <a:sym typeface="DM Sans"/>
            </a:endParaRPr>
          </a:p>
          <a:p>
            <a:pPr indent="0" lvl="0" marL="457200" marR="0" rtl="0" algn="l">
              <a:lnSpc>
                <a:spcPct val="100000"/>
              </a:lnSpc>
              <a:spcBef>
                <a:spcPts val="800"/>
              </a:spcBef>
              <a:spcAft>
                <a:spcPts val="0"/>
              </a:spcAft>
              <a:buClr>
                <a:srgbClr val="000000"/>
              </a:buClr>
              <a:buSzPts val="1350"/>
              <a:buFont typeface="Arial"/>
              <a:buNone/>
            </a:pPr>
            <a:r>
              <a:t/>
            </a:r>
            <a:endParaRPr b="0" i="0" sz="1350" u="none" cap="none" strike="noStrike">
              <a:solidFill>
                <a:srgbClr val="83AEFB"/>
              </a:solidFill>
              <a:latin typeface="DM Sans"/>
              <a:ea typeface="DM Sans"/>
              <a:cs typeface="DM Sans"/>
              <a:sym typeface="DM Sans"/>
            </a:endParaRPr>
          </a:p>
          <a:p>
            <a:pPr indent="0" lvl="0" marL="457200" marR="0" rtl="0" algn="l">
              <a:lnSpc>
                <a:spcPct val="100000"/>
              </a:lnSpc>
              <a:spcBef>
                <a:spcPts val="800"/>
              </a:spcBef>
              <a:spcAft>
                <a:spcPts val="800"/>
              </a:spcAft>
              <a:buClr>
                <a:srgbClr val="000000"/>
              </a:buClr>
              <a:buSzPts val="1350"/>
              <a:buFont typeface="Arial"/>
              <a:buNone/>
            </a:pPr>
            <a:r>
              <a:t/>
            </a:r>
            <a:endParaRPr b="1" i="0" sz="1350" u="none" cap="none" strike="noStrike">
              <a:solidFill>
                <a:srgbClr val="999999"/>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95"/>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dk1"/>
                </a:solidFill>
                <a:highlight>
                  <a:srgbClr val="EAFF6A"/>
                </a:highlight>
                <a:latin typeface="DM Sans"/>
                <a:ea typeface="DM Sans"/>
                <a:cs typeface="DM Sans"/>
                <a:sym typeface="DM Sans"/>
              </a:rPr>
              <a:t>¿Aún quieres conocer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dk1"/>
                </a:solidFill>
                <a:latin typeface="DM Sans"/>
                <a:ea typeface="DM Sans"/>
                <a:cs typeface="DM Sans"/>
                <a:sym typeface="DM Sans"/>
              </a:rPr>
              <a:t>Te recomendamos el siguiente material</a:t>
            </a:r>
            <a:endParaRPr b="1" i="0" sz="3500" u="none" cap="none" strike="noStrike">
              <a:solidFill>
                <a:schemeClr val="dk1"/>
              </a:solidFill>
              <a:latin typeface="DM Sans"/>
              <a:ea typeface="DM Sans"/>
              <a:cs typeface="DM Sans"/>
              <a:sym typeface="DM Sans"/>
            </a:endParaRPr>
          </a:p>
        </p:txBody>
      </p:sp>
      <p:grpSp>
        <p:nvGrpSpPr>
          <p:cNvPr id="820" name="Google Shape;820;p95"/>
          <p:cNvGrpSpPr/>
          <p:nvPr/>
        </p:nvGrpSpPr>
        <p:grpSpPr>
          <a:xfrm>
            <a:off x="4202550" y="994173"/>
            <a:ext cx="738900" cy="738900"/>
            <a:chOff x="4202550" y="994173"/>
            <a:chExt cx="738900" cy="738900"/>
          </a:xfrm>
        </p:grpSpPr>
        <p:sp>
          <p:nvSpPr>
            <p:cNvPr id="821" name="Google Shape;821;p95"/>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22" name="Google Shape;822;p95"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96"/>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828" name="Google Shape;828;p96"/>
          <p:cNvGrpSpPr/>
          <p:nvPr/>
        </p:nvGrpSpPr>
        <p:grpSpPr>
          <a:xfrm>
            <a:off x="457358" y="468285"/>
            <a:ext cx="431074" cy="431074"/>
            <a:chOff x="4202550" y="994173"/>
            <a:chExt cx="738900" cy="738900"/>
          </a:xfrm>
        </p:grpSpPr>
        <p:sp>
          <p:nvSpPr>
            <p:cNvPr id="829" name="Google Shape;829;p96"/>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30" name="Google Shape;830;p96"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831" name="Google Shape;831;p96"/>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832" name="Google Shape;832;p96"/>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100" u="none" cap="none" strike="noStrike">
                <a:solidFill>
                  <a:srgbClr val="999999"/>
                </a:solidFill>
                <a:latin typeface="DM Sans"/>
                <a:ea typeface="DM Sans"/>
                <a:cs typeface="DM Sans"/>
                <a:sym typeface="DM Sans"/>
              </a:rPr>
              <a:t>Disponible en nuestro repositorio.</a:t>
            </a:r>
            <a:endParaRPr b="0" i="1" sz="1100" u="sng" cap="none" strike="noStrike">
              <a:solidFill>
                <a:srgbClr val="83AEFB"/>
              </a:solidFill>
              <a:latin typeface="DM Sans"/>
              <a:ea typeface="DM Sans"/>
              <a:cs typeface="DM Sans"/>
              <a:sym typeface="DM Sans"/>
            </a:endParaRPr>
          </a:p>
        </p:txBody>
      </p:sp>
      <p:sp>
        <p:nvSpPr>
          <p:cNvPr id="833" name="Google Shape;833;p96"/>
          <p:cNvSpPr txBox="1"/>
          <p:nvPr/>
        </p:nvSpPr>
        <p:spPr>
          <a:xfrm>
            <a:off x="457350" y="1725800"/>
            <a:ext cx="3834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83AEFB"/>
              </a:solidFill>
              <a:latin typeface="DM Sans"/>
              <a:ea typeface="DM Sans"/>
              <a:cs typeface="DM Sans"/>
              <a:sym typeface="DM Sans"/>
            </a:endParaRPr>
          </a:p>
          <a:p>
            <a:pPr indent="-314325" lvl="0" marL="457200" marR="0" rtl="0" algn="l">
              <a:lnSpc>
                <a:spcPct val="115000"/>
              </a:lnSpc>
              <a:spcBef>
                <a:spcPts val="1000"/>
              </a:spcBef>
              <a:spcAft>
                <a:spcPts val="0"/>
              </a:spcAft>
              <a:buClr>
                <a:srgbClr val="EA90FF"/>
              </a:buClr>
              <a:buSzPts val="1350"/>
              <a:buFont typeface="DM Sans"/>
              <a:buChar char="✓"/>
            </a:pPr>
            <a:r>
              <a:rPr b="0" i="0" lang="es-419" sz="1350" u="sng" cap="none" strike="noStrike">
                <a:solidFill>
                  <a:schemeClr val="hlink"/>
                </a:solidFill>
                <a:latin typeface="DM Sans"/>
                <a:ea typeface="DM Sans"/>
                <a:cs typeface="DM Sans"/>
                <a:sym typeface="DM Sans"/>
                <a:hlinkClick r:id="rId4"/>
              </a:rPr>
              <a:t>Variables Lógicas</a:t>
            </a:r>
            <a:r>
              <a:rPr b="0" i="0" lang="es-419" sz="1350" u="none" cap="none" strike="noStrike">
                <a:solidFill>
                  <a:srgbClr val="83AEFB"/>
                </a:solidFill>
                <a:latin typeface="DM Sans"/>
                <a:ea typeface="DM Sans"/>
                <a:cs typeface="DM Sans"/>
                <a:sym typeface="DM Sans"/>
              </a:rPr>
              <a:t> |</a:t>
            </a:r>
            <a:r>
              <a:rPr b="1" i="0" lang="es-419" sz="1350" u="none" cap="none" strike="noStrike">
                <a:solidFill>
                  <a:srgbClr val="999999"/>
                </a:solidFill>
                <a:latin typeface="DM Sans"/>
                <a:ea typeface="DM Sans"/>
                <a:cs typeface="DM Sans"/>
                <a:sym typeface="DM Sans"/>
              </a:rPr>
              <a:t> Nicolás Perez</a:t>
            </a:r>
            <a:endParaRPr b="1" i="0" sz="1350" u="none" cap="none" strike="noStrike">
              <a:solidFill>
                <a:srgbClr val="999999"/>
              </a:solidFill>
              <a:latin typeface="DM Sans"/>
              <a:ea typeface="DM Sans"/>
              <a:cs typeface="DM Sans"/>
              <a:sym typeface="DM Sans"/>
            </a:endParaRPr>
          </a:p>
          <a:p>
            <a:pPr indent="-314325" lvl="0" marL="457200" marR="0" rtl="0" algn="l">
              <a:lnSpc>
                <a:spcPct val="115000"/>
              </a:lnSpc>
              <a:spcBef>
                <a:spcPts val="1000"/>
              </a:spcBef>
              <a:spcAft>
                <a:spcPts val="1000"/>
              </a:spcAft>
              <a:buClr>
                <a:srgbClr val="EA90FF"/>
              </a:buClr>
              <a:buSzPts val="1350"/>
              <a:buFont typeface="DM Sans"/>
              <a:buChar char="✓"/>
            </a:pPr>
            <a:r>
              <a:rPr b="0" i="0" lang="es-419" sz="1350" u="sng" cap="none" strike="noStrike">
                <a:solidFill>
                  <a:schemeClr val="hlink"/>
                </a:solidFill>
                <a:latin typeface="DM Sans"/>
                <a:ea typeface="DM Sans"/>
                <a:cs typeface="DM Sans"/>
                <a:sym typeface="DM Sans"/>
                <a:hlinkClick r:id="rId5"/>
              </a:rPr>
              <a:t>EjemploClase</a:t>
            </a:r>
            <a:endParaRPr b="0" i="0" sz="1350" u="none" cap="none" strike="noStrike">
              <a:solidFill>
                <a:srgbClr val="83AEFB"/>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9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rgbClr val="EAFF6A"/>
                </a:solidFill>
                <a:latin typeface="Helvetica Neue"/>
                <a:ea typeface="Helvetica Neue"/>
                <a:cs typeface="Helvetica Neue"/>
                <a:sym typeface="Helvetica Neue"/>
              </a:rPr>
              <a:t>Resumen</a:t>
            </a:r>
            <a:r>
              <a:rPr b="1" i="0" lang="es-419"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844" name="Google Shape;844;p98"/>
          <p:cNvSpPr txBox="1"/>
          <p:nvPr/>
        </p:nvSpPr>
        <p:spPr>
          <a:xfrm>
            <a:off x="2109143" y="2502363"/>
            <a:ext cx="4925700" cy="2072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Operador Relacional</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Tipo lógico</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Operador Lógico</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Expresiones Anidadas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Operador en asignación</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1000"/>
              </a:spcBef>
              <a:spcAft>
                <a:spcPts val="10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9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Opina y valora</a:t>
            </a:r>
            <a:r>
              <a:rPr b="1" i="0" lang="es-419"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¿Qué son?</a:t>
            </a:r>
            <a:endParaRPr b="1" i="0" sz="4000" u="none" cap="none" strike="noStrike">
              <a:solidFill>
                <a:schemeClr val="dk1"/>
              </a:solidFill>
              <a:latin typeface="DM Sans"/>
              <a:ea typeface="DM Sans"/>
              <a:cs typeface="DM Sans"/>
              <a:sym typeface="DM Sans"/>
            </a:endParaRPr>
          </a:p>
        </p:txBody>
      </p:sp>
      <p:sp>
        <p:nvSpPr>
          <p:cNvPr id="188" name="Google Shape;188;p37"/>
          <p:cNvSpPr txBox="1"/>
          <p:nvPr/>
        </p:nvSpPr>
        <p:spPr>
          <a:xfrm>
            <a:off x="457725" y="2211625"/>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Formalmente, los operadores son aplicaciones, cálculos que se llevan a cabo sobre dos argumentos conocidos como operandos.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highlight>
                  <a:srgbClr val="EA90FF"/>
                </a:highlight>
                <a:latin typeface="DM Sans"/>
                <a:ea typeface="DM Sans"/>
                <a:cs typeface="DM Sans"/>
                <a:sym typeface="DM Sans"/>
              </a:rPr>
              <a:t>Operando [operador] Operando</a:t>
            </a:r>
            <a:endParaRPr b="0"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highlight>
                  <a:srgbClr val="EA90FF"/>
                </a:highlight>
                <a:latin typeface="DM Sans"/>
                <a:ea typeface="DM Sans"/>
                <a:cs typeface="DM Sans"/>
                <a:sym typeface="DM Sans"/>
              </a:rPr>
              <a:t>- / * +</a:t>
            </a:r>
            <a:endParaRPr b="0"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189" name="Google Shape;189;p37"/>
          <p:cNvPicPr preferRelativeResize="0"/>
          <p:nvPr/>
        </p:nvPicPr>
        <p:blipFill rotWithShape="1">
          <a:blip r:embed="rId3">
            <a:alphaModFix/>
          </a:blip>
          <a:srcRect b="0" l="0" r="0" t="0"/>
          <a:stretch/>
        </p:blipFill>
        <p:spPr>
          <a:xfrm>
            <a:off x="5792450" y="2107600"/>
            <a:ext cx="1603775" cy="16037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00"/>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rgbClr val="FFFFFF"/>
                </a:solidFill>
                <a:latin typeface="DM Sans"/>
                <a:ea typeface="DM Sans"/>
                <a:cs typeface="DM Sans"/>
                <a:sym typeface="DM Sans"/>
              </a:rPr>
              <a:t>Muchas gracias</a:t>
            </a:r>
            <a:r>
              <a:rPr b="1" i="0" lang="es-419"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pic>
        <p:nvPicPr>
          <p:cNvPr id="859" name="Google Shape;859;p101"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8"/>
          <p:cNvSpPr/>
          <p:nvPr/>
        </p:nvSpPr>
        <p:spPr>
          <a:xfrm>
            <a:off x="1006750" y="719150"/>
            <a:ext cx="1499400" cy="1092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8"/>
          <p:cNvSpPr/>
          <p:nvPr/>
        </p:nvSpPr>
        <p:spPr>
          <a:xfrm>
            <a:off x="1103125" y="3926400"/>
            <a:ext cx="5936400" cy="472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8"/>
          <p:cNvSpPr/>
          <p:nvPr/>
        </p:nvSpPr>
        <p:spPr>
          <a:xfrm>
            <a:off x="1094535" y="3118975"/>
            <a:ext cx="18972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8"/>
          <p:cNvSpPr txBox="1"/>
          <p:nvPr/>
        </p:nvSpPr>
        <p:spPr>
          <a:xfrm>
            <a:off x="1103125" y="3083300"/>
            <a:ext cx="29181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Aritméticas</a:t>
            </a:r>
            <a:endParaRPr b="1" i="0" sz="1400" u="none" cap="none" strike="noStrike">
              <a:solidFill>
                <a:srgbClr val="000000"/>
              </a:solidFill>
              <a:latin typeface="DM Sans"/>
              <a:ea typeface="DM Sans"/>
              <a:cs typeface="DM Sans"/>
              <a:sym typeface="DM Sans"/>
            </a:endParaRPr>
          </a:p>
        </p:txBody>
      </p:sp>
      <p:sp>
        <p:nvSpPr>
          <p:cNvPr id="198" name="Google Shape;198;p38"/>
          <p:cNvSpPr txBox="1"/>
          <p:nvPr/>
        </p:nvSpPr>
        <p:spPr>
          <a:xfrm>
            <a:off x="1067039" y="34270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si ambos operandos son valores literales:</a:t>
            </a:r>
            <a:endParaRPr b="0" i="0" sz="1200" u="none" cap="none" strike="noStrike">
              <a:solidFill>
                <a:srgbClr val="000000"/>
              </a:solidFill>
              <a:latin typeface="DM Sans"/>
              <a:ea typeface="DM Sans"/>
              <a:cs typeface="DM Sans"/>
              <a:sym typeface="DM Sans"/>
            </a:endParaRPr>
          </a:p>
        </p:txBody>
      </p:sp>
      <p:sp>
        <p:nvSpPr>
          <p:cNvPr id="199" name="Google Shape;199;p38"/>
          <p:cNvSpPr/>
          <p:nvPr/>
        </p:nvSpPr>
        <p:spPr>
          <a:xfrm>
            <a:off x="4305834" y="3118975"/>
            <a:ext cx="18972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txBox="1"/>
          <p:nvPr/>
        </p:nvSpPr>
        <p:spPr>
          <a:xfrm>
            <a:off x="4075575" y="3083300"/>
            <a:ext cx="29640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Algebraicas </a:t>
            </a:r>
            <a:endParaRPr b="1" i="0" sz="1400" u="none" cap="none" strike="noStrike">
              <a:solidFill>
                <a:srgbClr val="000000"/>
              </a:solidFill>
              <a:latin typeface="DM Sans"/>
              <a:ea typeface="DM Sans"/>
              <a:cs typeface="DM Sans"/>
              <a:sym typeface="DM Sans"/>
            </a:endParaRPr>
          </a:p>
        </p:txBody>
      </p:sp>
      <p:sp>
        <p:nvSpPr>
          <p:cNvPr id="201" name="Google Shape;201;p38"/>
          <p:cNvSpPr txBox="1"/>
          <p:nvPr/>
        </p:nvSpPr>
        <p:spPr>
          <a:xfrm>
            <a:off x="4125938" y="34270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si al menos un operando es una variable:</a:t>
            </a:r>
            <a:endParaRPr b="0" i="0" sz="1200" u="none" cap="none" strike="noStrike">
              <a:solidFill>
                <a:srgbClr val="000000"/>
              </a:solidFill>
              <a:latin typeface="DM Sans"/>
              <a:ea typeface="DM Sans"/>
              <a:cs typeface="DM Sans"/>
              <a:sym typeface="DM Sans"/>
            </a:endParaRPr>
          </a:p>
        </p:txBody>
      </p:sp>
      <p:sp>
        <p:nvSpPr>
          <p:cNvPr id="202" name="Google Shape;202;p38"/>
          <p:cNvSpPr txBox="1"/>
          <p:nvPr/>
        </p:nvSpPr>
        <p:spPr>
          <a:xfrm>
            <a:off x="1066975" y="3983000"/>
            <a:ext cx="2670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2 + 5 	-1.4 * 54 		1/2.5</a:t>
            </a:r>
            <a:endParaRPr b="0" i="0" sz="1200" u="none" cap="none" strike="noStrike">
              <a:solidFill>
                <a:srgbClr val="000000"/>
              </a:solidFill>
              <a:latin typeface="DM Sans"/>
              <a:ea typeface="DM Sans"/>
              <a:cs typeface="DM Sans"/>
              <a:sym typeface="DM Sans"/>
            </a:endParaRPr>
          </a:p>
        </p:txBody>
      </p:sp>
      <p:sp>
        <p:nvSpPr>
          <p:cNvPr id="203" name="Google Shape;203;p38"/>
          <p:cNvSpPr txBox="1"/>
          <p:nvPr/>
        </p:nvSpPr>
        <p:spPr>
          <a:xfrm>
            <a:off x="4202075" y="3983000"/>
            <a:ext cx="28704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radio * 3.14 	(nota_1 + nota_2)/2</a:t>
            </a:r>
            <a:endParaRPr b="0" i="0" sz="1200" u="none" cap="none" strike="noStrike">
              <a:solidFill>
                <a:srgbClr val="000000"/>
              </a:solidFill>
              <a:latin typeface="DM Sans"/>
              <a:ea typeface="DM Sans"/>
              <a:cs typeface="DM Sans"/>
              <a:sym typeface="DM Sans"/>
            </a:endParaRPr>
          </a:p>
        </p:txBody>
      </p:sp>
      <p:sp>
        <p:nvSpPr>
          <p:cNvPr id="204" name="Google Shape;204;p38"/>
          <p:cNvSpPr txBox="1"/>
          <p:nvPr/>
        </p:nvSpPr>
        <p:spPr>
          <a:xfrm>
            <a:off x="1006750" y="544475"/>
            <a:ext cx="1499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EXPRESIONES</a:t>
            </a:r>
            <a:endParaRPr b="0" i="0" sz="1400" u="none" cap="none" strike="noStrike">
              <a:solidFill>
                <a:srgbClr val="000000"/>
              </a:solidFill>
              <a:latin typeface="DM Sans"/>
              <a:ea typeface="DM Sans"/>
              <a:cs typeface="DM Sans"/>
              <a:sym typeface="DM Sans"/>
            </a:endParaRPr>
          </a:p>
        </p:txBody>
      </p:sp>
      <p:sp>
        <p:nvSpPr>
          <p:cNvPr id="205" name="Google Shape;205;p38"/>
          <p:cNvSpPr txBox="1"/>
          <p:nvPr/>
        </p:nvSpPr>
        <p:spPr>
          <a:xfrm>
            <a:off x="1058600" y="1209550"/>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Se denomina expresión al conjunto que forman los operandos y la operación.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Sumar, restar, dividir o multiplicar, tienen algo en común, y es que sus operadores son operadores aritméticos que sirven para trabajar con números.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Los operadores aritméticos (+, -, /, *) dan lugar a expresiones de distintos tipos: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El tipo lógico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